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68" r:id="rId2"/>
    <p:sldId id="270" r:id="rId3"/>
    <p:sldId id="258" r:id="rId4"/>
    <p:sldId id="259" r:id="rId5"/>
    <p:sldId id="269" r:id="rId6"/>
    <p:sldId id="271" r:id="rId7"/>
    <p:sldId id="272" r:id="rId8"/>
    <p:sldId id="273" r:id="rId9"/>
    <p:sldId id="274" r:id="rId10"/>
    <p:sldId id="275" r:id="rId11"/>
    <p:sldId id="276" r:id="rId12"/>
    <p:sldId id="277" r:id="rId13"/>
    <p:sldId id="278" r:id="rId14"/>
  </p:sldIdLst>
  <p:sldSz cx="12192000" cy="6858000"/>
  <p:notesSz cx="6858000" cy="9144000"/>
  <p:defaultTextStyle>
    <a:defPPr rtl="0">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4" d="100"/>
          <a:sy n="84" d="100"/>
        </p:scale>
        <p:origin x="120" y="228"/>
      </p:cViewPr>
      <p:guideLst>
        <p:guide orient="horz" pos="2160"/>
        <p:guide pos="3840"/>
      </p:guideLst>
    </p:cSldViewPr>
  </p:slideViewPr>
  <p:notesTextViewPr>
    <p:cViewPr>
      <p:scale>
        <a:sx n="1" d="1"/>
        <a:sy n="1" d="1"/>
      </p:scale>
      <p:origin x="0" y="0"/>
    </p:cViewPr>
  </p:notesTextViewPr>
  <p:notesViewPr>
    <p:cSldViewPr snapToGrid="0" showGuides="1">
      <p:cViewPr varScale="1">
        <p:scale>
          <a:sx n="76" d="100"/>
          <a:sy n="76" d="100"/>
        </p:scale>
        <p:origin x="333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AA022F5-9703-4B90-8B21-0C65ABD44F7E}" type="datetime1">
              <a:rPr lang="ru-RU" smtClean="0"/>
              <a:t>03.12.2019</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63FFE7F-C917-439A-8026-3D301EB5CC28}" type="slidenum">
              <a:rPr lang="ru-RU" smtClean="0"/>
              <a:t>‹#›</a:t>
            </a:fld>
            <a:endParaRPr lang="ru-RU" dirty="0"/>
          </a:p>
        </p:txBody>
      </p:sp>
    </p:spTree>
    <p:extLst>
      <p:ext uri="{BB962C8B-B14F-4D97-AF65-F5344CB8AC3E}">
        <p14:creationId xmlns:p14="http://schemas.microsoft.com/office/powerpoint/2010/main" val="75279982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ru-RU" noProof="0"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541C1F1-A08D-408C-828C-5DFF929E3B24}" type="datetime1">
              <a:rPr lang="ru-RU" noProof="0" smtClean="0"/>
              <a:t>03.12.2019</a:t>
            </a:fld>
            <a:endParaRPr lang="ru-RU" noProof="0"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ru-RU" noProof="0" dirty="0"/>
          </a:p>
        </p:txBody>
      </p:sp>
      <p:sp>
        <p:nvSpPr>
          <p:cNvPr id="5" name="Заметки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rtl="0"/>
            <a:r>
              <a:rPr lang="ru-RU" noProof="0" dirty="0"/>
              <a:t>Образец текста</a:t>
            </a:r>
          </a:p>
          <a:p>
            <a:pPr lvl="1" rtl="0"/>
            <a:r>
              <a:rPr lang="ru-RU" noProof="0" dirty="0"/>
              <a:t>Второй уровень</a:t>
            </a:r>
          </a:p>
          <a:p>
            <a:pPr lvl="2" rtl="0"/>
            <a:r>
              <a:rPr lang="ru-RU" noProof="0" dirty="0"/>
              <a:t>Третий уровень</a:t>
            </a:r>
          </a:p>
          <a:p>
            <a:pPr lvl="3" rtl="0"/>
            <a:r>
              <a:rPr lang="ru-RU" noProof="0" dirty="0"/>
              <a:t>Четвертый уровень</a:t>
            </a:r>
          </a:p>
          <a:p>
            <a:pPr lvl="4" rtl="0"/>
            <a:r>
              <a:rPr lang="ru-RU" noProof="0" dirty="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ru-RU" noProof="0"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4EC0B30D-C07A-425B-A90C-BA7BEB191079}" type="slidenum">
              <a:rPr lang="ru-RU" noProof="0" smtClean="0"/>
              <a:t>‹#›</a:t>
            </a:fld>
            <a:endParaRPr lang="ru-RU" noProof="0" dirty="0"/>
          </a:p>
        </p:txBody>
      </p:sp>
    </p:spTree>
    <p:extLst>
      <p:ext uri="{BB962C8B-B14F-4D97-AF65-F5344CB8AC3E}">
        <p14:creationId xmlns:p14="http://schemas.microsoft.com/office/powerpoint/2010/main" val="372319040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rtl="0"/>
            <a:fld id="{4EC0B30D-C07A-425B-A90C-BA7BEB191079}" type="slidenum">
              <a:rPr lang="ru-RU" smtClean="0"/>
              <a:t>1</a:t>
            </a:fld>
            <a:endParaRPr lang="ru-RU" dirty="0"/>
          </a:p>
        </p:txBody>
      </p:sp>
    </p:spTree>
    <p:extLst>
      <p:ext uri="{BB962C8B-B14F-4D97-AF65-F5344CB8AC3E}">
        <p14:creationId xmlns:p14="http://schemas.microsoft.com/office/powerpoint/2010/main" val="3981870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rtl="0"/>
            <a:fld id="{4EC0B30D-C07A-425B-A90C-BA7BEB191079}" type="slidenum">
              <a:rPr lang="ru-RU" noProof="0" smtClean="0"/>
              <a:t>3</a:t>
            </a:fld>
            <a:endParaRPr lang="ru-RU" noProof="0" dirty="0"/>
          </a:p>
        </p:txBody>
      </p:sp>
    </p:spTree>
    <p:extLst>
      <p:ext uri="{BB962C8B-B14F-4D97-AF65-F5344CB8AC3E}">
        <p14:creationId xmlns:p14="http://schemas.microsoft.com/office/powerpoint/2010/main" val="1845531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rtl="0"/>
            <a:fld id="{4EC0B30D-C07A-425B-A90C-BA7BEB191079}" type="slidenum">
              <a:rPr lang="ru-RU" noProof="0" smtClean="0"/>
              <a:t>4</a:t>
            </a:fld>
            <a:endParaRPr lang="ru-RU" noProof="0" dirty="0"/>
          </a:p>
        </p:txBody>
      </p:sp>
    </p:spTree>
    <p:extLst>
      <p:ext uri="{BB962C8B-B14F-4D97-AF65-F5344CB8AC3E}">
        <p14:creationId xmlns:p14="http://schemas.microsoft.com/office/powerpoint/2010/main" val="36484044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66800" y="4245434"/>
            <a:ext cx="8686800" cy="1464906"/>
          </a:xfrm>
        </p:spPr>
        <p:txBody>
          <a:bodyPr rtlCol="0" anchor="b">
            <a:normAutofit/>
          </a:bodyPr>
          <a:lstStyle>
            <a:lvl1pPr algn="l" rtl="0">
              <a:lnSpc>
                <a:spcPct val="80000"/>
              </a:lnSpc>
              <a:defRPr sz="4800">
                <a:solidFill>
                  <a:schemeClr val="bg1"/>
                </a:solidFill>
                <a:effectLst>
                  <a:outerShdw blurRad="63500" algn="ctr" rotWithShape="0">
                    <a:prstClr val="black">
                      <a:alpha val="40000"/>
                    </a:prstClr>
                  </a:outerShdw>
                </a:effectLst>
              </a:defRPr>
            </a:lvl1pPr>
          </a:lstStyle>
          <a:p>
            <a:pPr rtl="0"/>
            <a:r>
              <a:rPr lang="ru-RU"/>
              <a:t>Образец заголовка</a:t>
            </a:r>
            <a:endParaRPr lang="ru-RU" dirty="0"/>
          </a:p>
        </p:txBody>
      </p:sp>
      <p:sp>
        <p:nvSpPr>
          <p:cNvPr id="3" name="Подзаголовок 2"/>
          <p:cNvSpPr>
            <a:spLocks noGrp="1"/>
          </p:cNvSpPr>
          <p:nvPr>
            <p:ph type="subTitle" idx="1"/>
          </p:nvPr>
        </p:nvSpPr>
        <p:spPr>
          <a:xfrm>
            <a:off x="1066800" y="5731795"/>
            <a:ext cx="8686800" cy="440405"/>
          </a:xfrm>
        </p:spPr>
        <p:txBody>
          <a:bodyPr rtlCol="0"/>
          <a:lstStyle>
            <a:lvl1pPr marL="0" indent="0" algn="l">
              <a:spcBef>
                <a:spcPts val="0"/>
              </a:spcBef>
              <a:buNone/>
              <a:defRPr sz="2400">
                <a:solidFill>
                  <a:schemeClr val="bg1"/>
                </a:solidFill>
                <a:effectLst>
                  <a:outerShdw blurRad="63500" algn="ctr"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u-RU"/>
              <a:t>Образец подзаголовка</a:t>
            </a:r>
            <a:endParaRPr lang="ru-RU" dirty="0"/>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lvl1pPr rtl="0">
              <a:defRPr/>
            </a:lvl1pPr>
          </a:lstStyle>
          <a:p>
            <a:pPr rtl="0"/>
            <a:r>
              <a:rPr lang="ru-RU"/>
              <a:t>Образец заголовка</a:t>
            </a:r>
            <a:endParaRPr lang="ru-RU" dirty="0"/>
          </a:p>
        </p:txBody>
      </p:sp>
      <p:sp>
        <p:nvSpPr>
          <p:cNvPr id="3" name="Вертикальный текст 2"/>
          <p:cNvSpPr>
            <a:spLocks noGrp="1"/>
          </p:cNvSpPr>
          <p:nvPr>
            <p:ph type="body" orient="vert" idx="1"/>
          </p:nvPr>
        </p:nvSpPr>
        <p:spPr/>
        <p:txBody>
          <a:bodyPr vert="eaVert" rtlCol="0"/>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Дата 3"/>
          <p:cNvSpPr>
            <a:spLocks noGrp="1"/>
          </p:cNvSpPr>
          <p:nvPr>
            <p:ph type="dt" sz="half" idx="10"/>
          </p:nvPr>
        </p:nvSpPr>
        <p:spPr/>
        <p:txBody>
          <a:bodyPr rtlCol="0"/>
          <a:lstStyle/>
          <a:p>
            <a:pPr rtl="0"/>
            <a:fld id="{7E829B01-D91F-4418-A7A8-E692214653FD}" type="datetime1">
              <a:rPr lang="ru-RU" smtClean="0"/>
              <a:t>03.12.2019</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296400" y="457200"/>
            <a:ext cx="1828800" cy="5719762"/>
          </a:xfrm>
        </p:spPr>
        <p:txBody>
          <a:bodyPr vert="eaVert" rtlCol="0"/>
          <a:lstStyle>
            <a:lvl1pPr rtl="0">
              <a:defRPr/>
            </a:lvl1pPr>
          </a:lstStyle>
          <a:p>
            <a:pPr rtl="0"/>
            <a:r>
              <a:rPr lang="ru-RU"/>
              <a:t>Образец заголовка</a:t>
            </a:r>
            <a:endParaRPr lang="ru-RU" dirty="0"/>
          </a:p>
        </p:txBody>
      </p:sp>
      <p:sp>
        <p:nvSpPr>
          <p:cNvPr id="3" name="Вертикальный текст 2"/>
          <p:cNvSpPr>
            <a:spLocks noGrp="1"/>
          </p:cNvSpPr>
          <p:nvPr>
            <p:ph type="body" orient="vert" idx="1"/>
          </p:nvPr>
        </p:nvSpPr>
        <p:spPr>
          <a:xfrm>
            <a:off x="1066800" y="457200"/>
            <a:ext cx="7955280" cy="5719762"/>
          </a:xfrm>
        </p:spPr>
        <p:txBody>
          <a:bodyPr vert="eaVert" rtlCol="0"/>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Дата 3"/>
          <p:cNvSpPr>
            <a:spLocks noGrp="1"/>
          </p:cNvSpPr>
          <p:nvPr>
            <p:ph type="dt" sz="half" idx="10"/>
          </p:nvPr>
        </p:nvSpPr>
        <p:spPr/>
        <p:txBody>
          <a:bodyPr rtlCol="0"/>
          <a:lstStyle/>
          <a:p>
            <a:pPr rtl="0"/>
            <a:fld id="{E013FBEF-9622-4E6F-91AD-1A84854E32E7}" type="datetime1">
              <a:rPr lang="ru-RU" smtClean="0"/>
              <a:t>03.12.2019</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457518"/>
            <a:ext cx="10058400" cy="1188720"/>
          </a:xfrm>
        </p:spPr>
        <p:txBody>
          <a:bodyPr rtlCol="0"/>
          <a:lstStyle>
            <a:lvl1pPr rtl="0">
              <a:defRPr/>
            </a:lvl1pPr>
          </a:lstStyle>
          <a:p>
            <a:pPr rtl="0"/>
            <a:r>
              <a:rPr lang="ru-RU"/>
              <a:t>Образец заголовка</a:t>
            </a:r>
            <a:endParaRPr lang="ru-RU" dirty="0"/>
          </a:p>
        </p:txBody>
      </p:sp>
      <p:sp>
        <p:nvSpPr>
          <p:cNvPr id="3" name="Объект 2"/>
          <p:cNvSpPr>
            <a:spLocks noGrp="1"/>
          </p:cNvSpPr>
          <p:nvPr>
            <p:ph idx="1"/>
          </p:nvPr>
        </p:nvSpPr>
        <p:spPr/>
        <p:txBody>
          <a:bodyPr rtlCol="0"/>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Дата 3"/>
          <p:cNvSpPr>
            <a:spLocks noGrp="1"/>
          </p:cNvSpPr>
          <p:nvPr>
            <p:ph type="dt" sz="half" idx="10"/>
          </p:nvPr>
        </p:nvSpPr>
        <p:spPr/>
        <p:txBody>
          <a:bodyPr rtlCol="0"/>
          <a:lstStyle/>
          <a:p>
            <a:pPr rtl="0"/>
            <a:fld id="{86B30942-AF54-4C43-B596-0C50C99B8721}" type="datetime1">
              <a:rPr lang="ru-RU" smtClean="0"/>
              <a:t>03.12.2019</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4242816"/>
            <a:ext cx="8686800" cy="1463040"/>
          </a:xfrm>
        </p:spPr>
        <p:txBody>
          <a:bodyPr rtlCol="0" anchor="b">
            <a:normAutofit/>
          </a:bodyPr>
          <a:lstStyle>
            <a:lvl1pPr rtl="0">
              <a:defRPr sz="4800"/>
            </a:lvl1pPr>
          </a:lstStyle>
          <a:p>
            <a:pPr rtl="0"/>
            <a:r>
              <a:rPr lang="ru-RU"/>
              <a:t>Образец заголовка</a:t>
            </a:r>
            <a:endParaRPr lang="ru-RU" dirty="0"/>
          </a:p>
        </p:txBody>
      </p:sp>
      <p:sp>
        <p:nvSpPr>
          <p:cNvPr id="3" name="Замещающий текст 2"/>
          <p:cNvSpPr>
            <a:spLocks noGrp="1"/>
          </p:cNvSpPr>
          <p:nvPr>
            <p:ph type="body" idx="1"/>
          </p:nvPr>
        </p:nvSpPr>
        <p:spPr>
          <a:xfrm>
            <a:off x="1066799" y="5733288"/>
            <a:ext cx="8686800" cy="438912"/>
          </a:xfrm>
        </p:spPr>
        <p:txBody>
          <a:bodyPr rtlCol="0"/>
          <a:lstStyle>
            <a:lvl1pPr marL="0" indent="0">
              <a:spcBef>
                <a:spcPts val="0"/>
              </a:spcBef>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rtl="0"/>
            <a:r>
              <a:rPr lang="ru-RU"/>
              <a:t>Образец текста</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типа объектов">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a:t>Образец заголовка</a:t>
            </a:r>
            <a:endParaRPr lang="ru-RU" dirty="0"/>
          </a:p>
        </p:txBody>
      </p:sp>
      <p:sp>
        <p:nvSpPr>
          <p:cNvPr id="3" name="Объект 2"/>
          <p:cNvSpPr>
            <a:spLocks noGrp="1"/>
          </p:cNvSpPr>
          <p:nvPr>
            <p:ph sz="half" idx="1"/>
          </p:nvPr>
        </p:nvSpPr>
        <p:spPr>
          <a:xfrm>
            <a:off x="1066800" y="1904999"/>
            <a:ext cx="4800600" cy="4271963"/>
          </a:xfrm>
        </p:spPr>
        <p:txBody>
          <a:bodyPr rtlCol="0">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Объект 3"/>
          <p:cNvSpPr>
            <a:spLocks noGrp="1"/>
          </p:cNvSpPr>
          <p:nvPr>
            <p:ph sz="half" idx="2"/>
          </p:nvPr>
        </p:nvSpPr>
        <p:spPr>
          <a:xfrm>
            <a:off x="6324600" y="1904999"/>
            <a:ext cx="4800600" cy="4271963"/>
          </a:xfrm>
        </p:spPr>
        <p:txBody>
          <a:bodyPr rtlCol="0">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5" name="Дата 4"/>
          <p:cNvSpPr>
            <a:spLocks noGrp="1"/>
          </p:cNvSpPr>
          <p:nvPr>
            <p:ph type="dt" sz="half" idx="10"/>
          </p:nvPr>
        </p:nvSpPr>
        <p:spPr/>
        <p:txBody>
          <a:bodyPr rtlCol="0"/>
          <a:lstStyle/>
          <a:p>
            <a:pPr rtl="0"/>
            <a:fld id="{CC2F214E-7C63-48DE-8A97-7C10AE756013}" type="datetime1">
              <a:rPr lang="ru-RU" smtClean="0"/>
              <a:t>03.12.2019</a:t>
            </a:fld>
            <a:endParaRPr lang="ru-RU" dirty="0"/>
          </a:p>
        </p:txBody>
      </p:sp>
      <p:sp>
        <p:nvSpPr>
          <p:cNvPr id="6" name="Нижний колонтитул 5"/>
          <p:cNvSpPr>
            <a:spLocks noGrp="1"/>
          </p:cNvSpPr>
          <p:nvPr>
            <p:ph type="ftr" sz="quarter" idx="11"/>
          </p:nvPr>
        </p:nvSpPr>
        <p:spPr/>
        <p:txBody>
          <a:bodyPr rtlCol="0"/>
          <a:lstStyle/>
          <a:p>
            <a:pPr rtl="0"/>
            <a:endParaRPr lang="ru-RU" dirty="0"/>
          </a:p>
        </p:txBody>
      </p:sp>
      <p:sp>
        <p:nvSpPr>
          <p:cNvPr id="7" name="Номер слайда 6"/>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a:t>Образец заголовка</a:t>
            </a:r>
            <a:endParaRPr lang="ru-RU" dirty="0"/>
          </a:p>
        </p:txBody>
      </p:sp>
      <p:sp>
        <p:nvSpPr>
          <p:cNvPr id="3" name="Текст 2"/>
          <p:cNvSpPr>
            <a:spLocks noGrp="1"/>
          </p:cNvSpPr>
          <p:nvPr>
            <p:ph type="body" idx="1"/>
          </p:nvPr>
        </p:nvSpPr>
        <p:spPr>
          <a:xfrm>
            <a:off x="1066800" y="1772815"/>
            <a:ext cx="4800600" cy="737121"/>
          </a:xfrm>
        </p:spPr>
        <p:txBody>
          <a:bodyPr rtlCol="0" anchor="ctr"/>
          <a:lstStyle>
            <a:lvl1pPr marL="0" indent="0">
              <a:spcBef>
                <a:spcPts val="0"/>
              </a:spcBef>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4" name="Объект 3"/>
          <p:cNvSpPr>
            <a:spLocks noGrp="1"/>
          </p:cNvSpPr>
          <p:nvPr>
            <p:ph sz="half" idx="2"/>
          </p:nvPr>
        </p:nvSpPr>
        <p:spPr>
          <a:xfrm>
            <a:off x="1066800" y="2509937"/>
            <a:ext cx="4800600" cy="3662263"/>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5" name="Текст 4"/>
          <p:cNvSpPr>
            <a:spLocks noGrp="1"/>
          </p:cNvSpPr>
          <p:nvPr>
            <p:ph type="body" sz="quarter" idx="3"/>
          </p:nvPr>
        </p:nvSpPr>
        <p:spPr>
          <a:xfrm>
            <a:off x="6324600" y="1772815"/>
            <a:ext cx="4800600" cy="737121"/>
          </a:xfrm>
        </p:spPr>
        <p:txBody>
          <a:bodyPr rtlCol="0" anchor="ctr"/>
          <a:lstStyle>
            <a:lvl1pPr marL="0" indent="0">
              <a:spcBef>
                <a:spcPts val="0"/>
              </a:spcBef>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u-RU"/>
              <a:t>Образец текста</a:t>
            </a:r>
          </a:p>
        </p:txBody>
      </p:sp>
      <p:sp>
        <p:nvSpPr>
          <p:cNvPr id="6" name="Объект 5"/>
          <p:cNvSpPr>
            <a:spLocks noGrp="1"/>
          </p:cNvSpPr>
          <p:nvPr>
            <p:ph sz="quarter" idx="4"/>
          </p:nvPr>
        </p:nvSpPr>
        <p:spPr>
          <a:xfrm>
            <a:off x="6324600" y="2509937"/>
            <a:ext cx="4800600" cy="3662263"/>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7" name="Дата 6"/>
          <p:cNvSpPr>
            <a:spLocks noGrp="1"/>
          </p:cNvSpPr>
          <p:nvPr>
            <p:ph type="dt" sz="half" idx="10"/>
          </p:nvPr>
        </p:nvSpPr>
        <p:spPr/>
        <p:txBody>
          <a:bodyPr rtlCol="0"/>
          <a:lstStyle/>
          <a:p>
            <a:pPr rtl="0"/>
            <a:fld id="{B85BAC24-0F4C-4972-B608-4468E9B3B8B9}" type="datetime1">
              <a:rPr lang="ru-RU" smtClean="0"/>
              <a:t>03.12.2019</a:t>
            </a:fld>
            <a:endParaRPr lang="ru-RU" dirty="0"/>
          </a:p>
        </p:txBody>
      </p:sp>
      <p:sp>
        <p:nvSpPr>
          <p:cNvPr id="8" name="Нижний колонтитул 7"/>
          <p:cNvSpPr>
            <a:spLocks noGrp="1"/>
          </p:cNvSpPr>
          <p:nvPr>
            <p:ph type="ftr" sz="quarter" idx="11"/>
          </p:nvPr>
        </p:nvSpPr>
        <p:spPr/>
        <p:txBody>
          <a:bodyPr rtlCol="0"/>
          <a:lstStyle/>
          <a:p>
            <a:pPr rtl="0"/>
            <a:endParaRPr lang="ru-RU" dirty="0"/>
          </a:p>
        </p:txBody>
      </p:sp>
      <p:sp>
        <p:nvSpPr>
          <p:cNvPr id="9" name="Номер слайда 8"/>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lvl1pPr rtl="0">
              <a:defRPr/>
            </a:lvl1pPr>
          </a:lstStyle>
          <a:p>
            <a:pPr rtl="0"/>
            <a:r>
              <a:rPr lang="ru-RU"/>
              <a:t>Образец заголовка</a:t>
            </a:r>
            <a:endParaRPr lang="ru-RU" dirty="0"/>
          </a:p>
        </p:txBody>
      </p:sp>
      <p:sp>
        <p:nvSpPr>
          <p:cNvPr id="3" name="Дата 2"/>
          <p:cNvSpPr>
            <a:spLocks noGrp="1"/>
          </p:cNvSpPr>
          <p:nvPr>
            <p:ph type="dt" sz="half" idx="10"/>
          </p:nvPr>
        </p:nvSpPr>
        <p:spPr/>
        <p:txBody>
          <a:bodyPr rtlCol="0"/>
          <a:lstStyle/>
          <a:p>
            <a:pPr rtl="0"/>
            <a:fld id="{3B12DAB0-1689-47C6-B468-472EFBE3E427}" type="datetime1">
              <a:rPr lang="ru-RU" smtClean="0"/>
              <a:t>03.12.2019</a:t>
            </a:fld>
            <a:endParaRPr lang="ru-RU" dirty="0"/>
          </a:p>
        </p:txBody>
      </p:sp>
      <p:sp>
        <p:nvSpPr>
          <p:cNvPr id="4" name="Нижний колонтитул 3"/>
          <p:cNvSpPr>
            <a:spLocks noGrp="1"/>
          </p:cNvSpPr>
          <p:nvPr>
            <p:ph type="ftr" sz="quarter" idx="11"/>
          </p:nvPr>
        </p:nvSpPr>
        <p:spPr/>
        <p:txBody>
          <a:bodyPr rtlCol="0"/>
          <a:lstStyle/>
          <a:p>
            <a:pPr rtl="0"/>
            <a:endParaRPr lang="ru-RU" dirty="0"/>
          </a:p>
        </p:txBody>
      </p:sp>
      <p:sp>
        <p:nvSpPr>
          <p:cNvPr id="5" name="Номер слайда 4"/>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p>
            <a:pPr rtl="0"/>
            <a:fld id="{BE416D4A-7D3C-4EDC-9E62-93A6D001134D}" type="datetime1">
              <a:rPr lang="ru-RU" smtClean="0"/>
              <a:t>03.12.2019</a:t>
            </a:fld>
            <a:endParaRPr lang="ru-RU" dirty="0"/>
          </a:p>
        </p:txBody>
      </p:sp>
      <p:sp>
        <p:nvSpPr>
          <p:cNvPr id="3" name="Нижний колонтитул 2"/>
          <p:cNvSpPr>
            <a:spLocks noGrp="1"/>
          </p:cNvSpPr>
          <p:nvPr>
            <p:ph type="ftr" sz="quarter" idx="11"/>
          </p:nvPr>
        </p:nvSpPr>
        <p:spPr/>
        <p:txBody>
          <a:bodyPr rtlCol="0"/>
          <a:lstStyle/>
          <a:p>
            <a:pPr rtl="0"/>
            <a:endParaRPr lang="ru-RU" dirty="0"/>
          </a:p>
        </p:txBody>
      </p:sp>
      <p:sp>
        <p:nvSpPr>
          <p:cNvPr id="4" name="Номер слайда 3"/>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2760" y="3090672"/>
            <a:ext cx="4663440" cy="1828800"/>
          </a:xfrm>
        </p:spPr>
        <p:txBody>
          <a:bodyPr rtlCol="0" anchor="b">
            <a:normAutofit/>
          </a:bodyPr>
          <a:lstStyle>
            <a:lvl1pPr>
              <a:defRPr sz="3600"/>
            </a:lvl1pPr>
          </a:lstStyle>
          <a:p>
            <a:pPr rtl="0"/>
            <a:r>
              <a:rPr lang="ru-RU"/>
              <a:t>Образец заголовка</a:t>
            </a:r>
            <a:endParaRPr lang="ru-RU" dirty="0"/>
          </a:p>
        </p:txBody>
      </p:sp>
      <p:sp>
        <p:nvSpPr>
          <p:cNvPr id="3" name="Объект 2"/>
          <p:cNvSpPr>
            <a:spLocks noGrp="1"/>
          </p:cNvSpPr>
          <p:nvPr>
            <p:ph idx="1"/>
          </p:nvPr>
        </p:nvSpPr>
        <p:spPr>
          <a:xfrm>
            <a:off x="685799" y="457200"/>
            <a:ext cx="5410201" cy="5715000"/>
          </a:xfrm>
        </p:spPr>
        <p:txBody>
          <a:bodyPr rtlCol="0">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Текст 3"/>
          <p:cNvSpPr>
            <a:spLocks noGrp="1"/>
          </p:cNvSpPr>
          <p:nvPr>
            <p:ph type="body" sz="half" idx="2"/>
          </p:nvPr>
        </p:nvSpPr>
        <p:spPr>
          <a:xfrm>
            <a:off x="6842760" y="4983480"/>
            <a:ext cx="4663440" cy="1188720"/>
          </a:xfrm>
        </p:spPr>
        <p:txBody>
          <a:bodyPr rtlCol="0">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a:t>Образец текста</a:t>
            </a:r>
          </a:p>
        </p:txBody>
      </p:sp>
      <p:sp>
        <p:nvSpPr>
          <p:cNvPr id="5" name="Дата 4"/>
          <p:cNvSpPr>
            <a:spLocks noGrp="1"/>
          </p:cNvSpPr>
          <p:nvPr>
            <p:ph type="dt" sz="half" idx="10"/>
          </p:nvPr>
        </p:nvSpPr>
        <p:spPr/>
        <p:txBody>
          <a:bodyPr rtlCol="0"/>
          <a:lstStyle/>
          <a:p>
            <a:pPr rtl="0"/>
            <a:fld id="{BC00B32A-A506-4EC1-9ACB-B65F7A3BE5FC}" type="datetime1">
              <a:rPr lang="ru-RU" smtClean="0"/>
              <a:t>03.12.2019</a:t>
            </a:fld>
            <a:endParaRPr lang="ru-RU" dirty="0"/>
          </a:p>
        </p:txBody>
      </p:sp>
      <p:sp>
        <p:nvSpPr>
          <p:cNvPr id="6" name="Нижний колонтитул 5"/>
          <p:cNvSpPr>
            <a:spLocks noGrp="1"/>
          </p:cNvSpPr>
          <p:nvPr>
            <p:ph type="ftr" sz="quarter" idx="11"/>
          </p:nvPr>
        </p:nvSpPr>
        <p:spPr/>
        <p:txBody>
          <a:bodyPr rtlCol="0"/>
          <a:lstStyle/>
          <a:p>
            <a:pPr rtl="0"/>
            <a:endParaRPr lang="ru-RU" dirty="0"/>
          </a:p>
        </p:txBody>
      </p:sp>
      <p:sp>
        <p:nvSpPr>
          <p:cNvPr id="7" name="Номер слайда 6"/>
          <p:cNvSpPr>
            <a:spLocks noGrp="1"/>
          </p:cNvSpPr>
          <p:nvPr>
            <p:ph type="sldNum" sz="quarter" idx="12"/>
          </p:nvPr>
        </p:nvSpPr>
        <p:spPr/>
        <p:txBody>
          <a:bodyPr rtlCol="0"/>
          <a:lstStyle/>
          <a:p>
            <a:pPr rtl="0"/>
            <a:fld id="{E31375A4-56A4-47D6-9801-1991572033F7}" type="slidenum">
              <a:rPr lang="ru-RU" smtClean="0"/>
              <a:t>‹#›</a:t>
            </a:fld>
            <a:endParaRPr lang="ru-RU" dirty="0"/>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42760" y="3093099"/>
            <a:ext cx="4663440" cy="1828800"/>
          </a:xfrm>
        </p:spPr>
        <p:txBody>
          <a:bodyPr rtlCol="0" anchor="b">
            <a:normAutofit/>
          </a:bodyPr>
          <a:lstStyle>
            <a:lvl1pPr rtl="0">
              <a:defRPr sz="3600"/>
            </a:lvl1pPr>
          </a:lstStyle>
          <a:p>
            <a:pPr rtl="0"/>
            <a:r>
              <a:rPr lang="ru-RU"/>
              <a:t>Образец заголовка</a:t>
            </a:r>
            <a:endParaRPr lang="ru-RU" dirty="0"/>
          </a:p>
        </p:txBody>
      </p:sp>
      <p:sp>
        <p:nvSpPr>
          <p:cNvPr id="3" name="Рисунок 2" descr="Пустой заполнитель, вместо которого можно добавить изображение. Щелкните заполнитель и выберите изображение, которое необходимо добавить."/>
          <p:cNvSpPr>
            <a:spLocks noGrp="1"/>
          </p:cNvSpPr>
          <p:nvPr>
            <p:ph type="pic" idx="1"/>
          </p:nvPr>
        </p:nvSpPr>
        <p:spPr>
          <a:xfrm>
            <a:off x="0" y="0"/>
            <a:ext cx="6096000" cy="6858000"/>
          </a:xfrm>
        </p:spPr>
        <p:txBody>
          <a:bodyPr tIns="457200" rtlCol="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u-RU"/>
              <a:t>Вставка рисунка</a:t>
            </a:r>
            <a:endParaRPr lang="ru-RU" dirty="0"/>
          </a:p>
        </p:txBody>
      </p:sp>
      <p:sp>
        <p:nvSpPr>
          <p:cNvPr id="4" name="Текст 3"/>
          <p:cNvSpPr>
            <a:spLocks noGrp="1"/>
          </p:cNvSpPr>
          <p:nvPr>
            <p:ph type="body" sz="half" idx="2"/>
          </p:nvPr>
        </p:nvSpPr>
        <p:spPr>
          <a:xfrm>
            <a:off x="6842760" y="4983480"/>
            <a:ext cx="4663440" cy="1188720"/>
          </a:xfrm>
        </p:spPr>
        <p:txBody>
          <a:bodyPr rtlCol="0">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u-RU"/>
              <a:t>Образец текста</a:t>
            </a:r>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полнитель заголовка 1"/>
          <p:cNvSpPr>
            <a:spLocks noGrp="1"/>
          </p:cNvSpPr>
          <p:nvPr>
            <p:ph type="title"/>
          </p:nvPr>
        </p:nvSpPr>
        <p:spPr>
          <a:xfrm>
            <a:off x="1066800" y="457518"/>
            <a:ext cx="10058400" cy="1188720"/>
          </a:xfrm>
          <a:prstGeom prst="rect">
            <a:avLst/>
          </a:prstGeom>
        </p:spPr>
        <p:txBody>
          <a:bodyPr vert="horz" lIns="91440" tIns="45720" rIns="91440" bIns="45720" rtlCol="0" anchor="b">
            <a:normAutofit/>
          </a:bodyPr>
          <a:lstStyle/>
          <a:p>
            <a:pPr rtl="0"/>
            <a:r>
              <a:rPr lang="ru-RU" dirty="0"/>
              <a:t>Образец заголовка</a:t>
            </a:r>
          </a:p>
        </p:txBody>
      </p:sp>
      <p:sp>
        <p:nvSpPr>
          <p:cNvPr id="3" name="Замещающий текст 2"/>
          <p:cNvSpPr>
            <a:spLocks noGrp="1"/>
          </p:cNvSpPr>
          <p:nvPr>
            <p:ph type="body" idx="1"/>
          </p:nvPr>
        </p:nvSpPr>
        <p:spPr>
          <a:xfrm>
            <a:off x="1066800" y="1905001"/>
            <a:ext cx="10058400" cy="4267200"/>
          </a:xfrm>
          <a:prstGeom prst="rect">
            <a:avLst/>
          </a:prstGeom>
        </p:spPr>
        <p:txBody>
          <a:bodyPr vert="horz" lIns="91440" tIns="45720" rIns="91440" bIns="45720" rtlCol="0">
            <a:normAutofit/>
          </a:bodyPr>
          <a:lstStyle/>
          <a:p>
            <a:pPr lvl="0" rtl="0"/>
            <a:r>
              <a:rPr lang="ru-RU" dirty="0"/>
              <a:t>Образец текста</a:t>
            </a:r>
          </a:p>
          <a:p>
            <a:pPr lvl="1" rtl="0"/>
            <a:r>
              <a:rPr lang="ru-RU" dirty="0"/>
              <a:t>Второй уровень</a:t>
            </a:r>
          </a:p>
          <a:p>
            <a:pPr lvl="2" rtl="0"/>
            <a:r>
              <a:rPr lang="ru-RU" dirty="0"/>
              <a:t>Третий уровень</a:t>
            </a:r>
          </a:p>
          <a:p>
            <a:pPr lvl="3" rtl="0"/>
            <a:r>
              <a:rPr lang="ru-RU" dirty="0"/>
              <a:t>Четвертый уровень</a:t>
            </a:r>
          </a:p>
          <a:p>
            <a:pPr lvl="4" rtl="0"/>
            <a:r>
              <a:rPr lang="ru-RU" dirty="0"/>
              <a:t>Пятый уровень</a:t>
            </a:r>
          </a:p>
        </p:txBody>
      </p:sp>
      <p:sp>
        <p:nvSpPr>
          <p:cNvPr id="4" name="Дата 3"/>
          <p:cNvSpPr>
            <a:spLocks noGrp="1"/>
          </p:cNvSpPr>
          <p:nvPr>
            <p:ph type="dt" sz="half" idx="2"/>
          </p:nvPr>
        </p:nvSpPr>
        <p:spPr>
          <a:xfrm>
            <a:off x="1066800" y="6400800"/>
            <a:ext cx="1097280" cy="228600"/>
          </a:xfrm>
          <a:prstGeom prst="rect">
            <a:avLst/>
          </a:prstGeom>
        </p:spPr>
        <p:txBody>
          <a:bodyPr vert="horz" lIns="91440" tIns="45720" rIns="91440" bIns="45720" rtlCol="0" anchor="ctr"/>
          <a:lstStyle>
            <a:lvl1pPr algn="l">
              <a:defRPr sz="1100">
                <a:solidFill>
                  <a:schemeClr val="tx1"/>
                </a:solidFill>
              </a:defRPr>
            </a:lvl1pPr>
          </a:lstStyle>
          <a:p>
            <a:pPr rtl="0"/>
            <a:fld id="{166EC540-81EE-43C0-909D-5BD43B41EC30}" type="datetime1">
              <a:rPr lang="ru-RU" smtClean="0"/>
              <a:t>03.12.2019</a:t>
            </a:fld>
            <a:endParaRPr lang="ru-RU" dirty="0"/>
          </a:p>
        </p:txBody>
      </p:sp>
      <p:sp>
        <p:nvSpPr>
          <p:cNvPr id="5" name="Нижний колонтитул 4"/>
          <p:cNvSpPr>
            <a:spLocks noGrp="1"/>
          </p:cNvSpPr>
          <p:nvPr>
            <p:ph type="ftr" sz="quarter" idx="3"/>
          </p:nvPr>
        </p:nvSpPr>
        <p:spPr>
          <a:xfrm>
            <a:off x="2422849" y="6400800"/>
            <a:ext cx="7315200" cy="228600"/>
          </a:xfrm>
          <a:prstGeom prst="rect">
            <a:avLst/>
          </a:prstGeom>
        </p:spPr>
        <p:txBody>
          <a:bodyPr vert="horz" lIns="91440" tIns="45720" rIns="91440" bIns="45720" rtlCol="0" anchor="ctr"/>
          <a:lstStyle>
            <a:lvl1pPr algn="ctr">
              <a:defRPr sz="1100">
                <a:solidFill>
                  <a:schemeClr val="tx1"/>
                </a:solidFill>
              </a:defRPr>
            </a:lvl1pPr>
          </a:lstStyle>
          <a:p>
            <a:pPr rtl="0"/>
            <a:endParaRPr lang="ru-RU" dirty="0"/>
          </a:p>
        </p:txBody>
      </p:sp>
      <p:sp>
        <p:nvSpPr>
          <p:cNvPr id="6" name="Номер слайда 5"/>
          <p:cNvSpPr>
            <a:spLocks noGrp="1"/>
          </p:cNvSpPr>
          <p:nvPr>
            <p:ph type="sldNum" sz="quarter" idx="4"/>
          </p:nvPr>
        </p:nvSpPr>
        <p:spPr>
          <a:xfrm>
            <a:off x="10027920" y="6400800"/>
            <a:ext cx="1097280" cy="228600"/>
          </a:xfrm>
          <a:prstGeom prst="rect">
            <a:avLst/>
          </a:prstGeom>
        </p:spPr>
        <p:txBody>
          <a:bodyPr vert="horz" lIns="91440" tIns="45720" rIns="91440" bIns="45720" rtlCol="0" anchor="ctr"/>
          <a:lstStyle>
            <a:lvl1pPr algn="r">
              <a:defRPr sz="1100">
                <a:solidFill>
                  <a:schemeClr val="tx1"/>
                </a:solidFill>
              </a:defRPr>
            </a:lvl1pPr>
          </a:lstStyle>
          <a:p>
            <a:pPr rtl="0"/>
            <a:fld id="{E31375A4-56A4-47D6-9801-1991572033F7}" type="slidenum">
              <a:rPr lang="ru-RU" smtClean="0"/>
              <a:pPr/>
              <a:t>‹#›</a:t>
            </a:fld>
            <a:endParaRPr lang="ru-RU" dirty="0"/>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accent1">
              <a:lumMod val="75000"/>
            </a:schemeClr>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5"/>
        </a:buClr>
        <a:buSzPct val="90000"/>
        <a:buFont typeface="Arial" pitchFamily="34" charset="0"/>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200"/>
        </a:spcBef>
        <a:buClr>
          <a:schemeClr val="accent5"/>
        </a:buClr>
        <a:buSzPct val="90000"/>
        <a:buFont typeface="Arial"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Clr>
          <a:schemeClr val="accent5"/>
        </a:buClr>
        <a:buSzPct val="90000"/>
        <a:buFont typeface="Arial" pitchFamily="34" charset="0"/>
        <a:buChar char="•"/>
        <a:defRPr sz="1800" kern="1200">
          <a:solidFill>
            <a:schemeClr val="tx1"/>
          </a:solidFill>
          <a:latin typeface="+mn-lt"/>
          <a:ea typeface="+mn-ea"/>
          <a:cs typeface="+mn-cs"/>
        </a:defRPr>
      </a:lvl3pPr>
      <a:lvl4pPr marL="1097280" indent="-182880" algn="l" defTabSz="914400" rtl="0" eaLnBrk="1" latinLnBrk="0" hangingPunct="1">
        <a:lnSpc>
          <a:spcPct val="90000"/>
        </a:lnSpc>
        <a:spcBef>
          <a:spcPts val="800"/>
        </a:spcBef>
        <a:buClr>
          <a:schemeClr val="accent5"/>
        </a:buClr>
        <a:buSzPct val="90000"/>
        <a:buFont typeface="Arial" pitchFamily="34" charset="0"/>
        <a:buChar char="•"/>
        <a:defRPr sz="1600" kern="1200">
          <a:solidFill>
            <a:schemeClr val="tx1"/>
          </a:solidFill>
          <a:latin typeface="+mn-lt"/>
          <a:ea typeface="+mn-ea"/>
          <a:cs typeface="+mn-cs"/>
        </a:defRPr>
      </a:lvl4pPr>
      <a:lvl5pPr marL="13258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5pPr>
      <a:lvl6pPr marL="15544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6pPr>
      <a:lvl7pPr marL="17830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7pPr>
      <a:lvl8pPr marL="20116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8pPr>
      <a:lvl9pPr marL="2240280" indent="-137160" algn="l" defTabSz="914400" rtl="0" eaLnBrk="1" latinLnBrk="0" hangingPunct="1">
        <a:lnSpc>
          <a:spcPct val="90000"/>
        </a:lnSpc>
        <a:spcBef>
          <a:spcPts val="600"/>
        </a:spcBef>
        <a:buClr>
          <a:schemeClr val="accent5"/>
        </a:buClr>
        <a:buSzPct val="90000"/>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3409" y="1573619"/>
            <a:ext cx="11685181" cy="2648163"/>
          </a:xfrm>
        </p:spPr>
        <p:txBody>
          <a:bodyPr rtlCol="0">
            <a:normAutofit/>
          </a:bodyPr>
          <a:lstStyle/>
          <a:p>
            <a:pPr algn="ctr"/>
            <a:r>
              <a:rPr lang="ru-RU" dirty="0"/>
              <a:t>Консультация для родителей на тему:</a:t>
            </a:r>
            <a:br>
              <a:rPr lang="ru-RU" dirty="0"/>
            </a:br>
            <a:r>
              <a:rPr lang="ru-RU" dirty="0"/>
              <a:t> </a:t>
            </a:r>
            <a:r>
              <a:rPr lang="ru-RU" sz="6600" dirty="0"/>
              <a:t>«Роль общения в жизни ребенка»</a:t>
            </a:r>
            <a:endParaRPr lang="ru-RU" dirty="0"/>
          </a:p>
        </p:txBody>
      </p:sp>
      <p:sp>
        <p:nvSpPr>
          <p:cNvPr id="3" name="Подзаголовок 2"/>
          <p:cNvSpPr>
            <a:spLocks noGrp="1"/>
          </p:cNvSpPr>
          <p:nvPr>
            <p:ph type="subTitle" idx="1"/>
          </p:nvPr>
        </p:nvSpPr>
        <p:spPr>
          <a:xfrm>
            <a:off x="1219730" y="5669281"/>
            <a:ext cx="9752537" cy="884098"/>
          </a:xfrm>
        </p:spPr>
        <p:txBody>
          <a:bodyPr rtlCol="0">
            <a:normAutofit/>
          </a:bodyPr>
          <a:lstStyle/>
          <a:p>
            <a:pPr algn="ctr" rtl="0"/>
            <a:r>
              <a:rPr lang="ru-RU" dirty="0"/>
              <a:t>Выполнили воспитатели 1 группы «Ладушки»:</a:t>
            </a:r>
          </a:p>
          <a:p>
            <a:pPr algn="ctr" rtl="0"/>
            <a:r>
              <a:rPr lang="ru-RU" dirty="0"/>
              <a:t>Дубинина Людмила Ивановна и Мельникова Ксения Владимировна</a:t>
            </a:r>
          </a:p>
        </p:txBody>
      </p:sp>
    </p:spTree>
    <p:extLst>
      <p:ext uri="{BB962C8B-B14F-4D97-AF65-F5344CB8AC3E}">
        <p14:creationId xmlns:p14="http://schemas.microsoft.com/office/powerpoint/2010/main" val="237011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F77C58-FB1E-44A4-8298-4CBE2DD97B50}"/>
              </a:ext>
            </a:extLst>
          </p:cNvPr>
          <p:cNvSpPr>
            <a:spLocks noGrp="1"/>
          </p:cNvSpPr>
          <p:nvPr>
            <p:ph type="title"/>
          </p:nvPr>
        </p:nvSpPr>
        <p:spPr/>
        <p:txBody>
          <a:bodyPr/>
          <a:lstStyle/>
          <a:p>
            <a:r>
              <a:rPr lang="ru-RU" dirty="0"/>
              <a:t>Игры на выплеск агрессивности</a:t>
            </a:r>
          </a:p>
        </p:txBody>
      </p:sp>
      <p:sp>
        <p:nvSpPr>
          <p:cNvPr id="3" name="Объект 2">
            <a:extLst>
              <a:ext uri="{FF2B5EF4-FFF2-40B4-BE49-F238E27FC236}">
                <a16:creationId xmlns:a16="http://schemas.microsoft.com/office/drawing/2014/main" id="{9E8FAD55-07E7-4092-B79F-00CAEC71D8BC}"/>
              </a:ext>
            </a:extLst>
          </p:cNvPr>
          <p:cNvSpPr>
            <a:spLocks noGrp="1"/>
          </p:cNvSpPr>
          <p:nvPr>
            <p:ph idx="1"/>
          </p:nvPr>
        </p:nvSpPr>
        <p:spPr/>
        <p:txBody>
          <a:bodyPr/>
          <a:lstStyle/>
          <a:p>
            <a:pPr marL="0" indent="0">
              <a:buNone/>
            </a:pPr>
            <a:r>
              <a:rPr lang="ru-RU" dirty="0"/>
              <a:t>«Брыкание» - ребенок лежит на спине, ноги свободно раскинуты. Медленно он начинает брыкаться, касаясь пола всей ногой. Ноги чередуются и высоко поднимаются. Постепенно увеличиваются сила и скорость брыкание. На каждый удар ногой ребенок говорит «Нет», увеличивая интенсивность удара.</a:t>
            </a:r>
          </a:p>
          <a:p>
            <a:pPr marL="0" indent="0">
              <a:buNone/>
            </a:pPr>
            <a:r>
              <a:rPr lang="ru-RU" dirty="0"/>
              <a:t>«Кукла Бобо» - кукла для выплеска агрессии.</a:t>
            </a:r>
          </a:p>
          <a:p>
            <a:pPr marL="0" indent="0">
              <a:buNone/>
            </a:pPr>
            <a:r>
              <a:rPr lang="ru-RU" dirty="0"/>
              <a:t>«Разыгрывание ситуации»</a:t>
            </a:r>
          </a:p>
          <a:p>
            <a:endParaRPr lang="ru-RU" dirty="0"/>
          </a:p>
        </p:txBody>
      </p:sp>
    </p:spTree>
    <p:extLst>
      <p:ext uri="{BB962C8B-B14F-4D97-AF65-F5344CB8AC3E}">
        <p14:creationId xmlns:p14="http://schemas.microsoft.com/office/powerpoint/2010/main" val="885531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5172A1-1F2B-423D-A3D3-99F09E972A31}"/>
              </a:ext>
            </a:extLst>
          </p:cNvPr>
          <p:cNvSpPr>
            <a:spLocks noGrp="1"/>
          </p:cNvSpPr>
          <p:nvPr>
            <p:ph type="title"/>
          </p:nvPr>
        </p:nvSpPr>
        <p:spPr>
          <a:xfrm>
            <a:off x="1066800" y="457518"/>
            <a:ext cx="10058400" cy="914082"/>
          </a:xfrm>
        </p:spPr>
        <p:txBody>
          <a:bodyPr>
            <a:normAutofit fontScale="90000"/>
          </a:bodyPr>
          <a:lstStyle/>
          <a:p>
            <a:r>
              <a:rPr lang="ru-RU" dirty="0"/>
              <a:t>Как строить взаимоотношения с конфликтными детьми</a:t>
            </a:r>
          </a:p>
        </p:txBody>
      </p:sp>
      <p:sp>
        <p:nvSpPr>
          <p:cNvPr id="3" name="Объект 2">
            <a:extLst>
              <a:ext uri="{FF2B5EF4-FFF2-40B4-BE49-F238E27FC236}">
                <a16:creationId xmlns:a16="http://schemas.microsoft.com/office/drawing/2014/main" id="{2C8F9950-9116-4B1C-B522-E914E64D66EC}"/>
              </a:ext>
            </a:extLst>
          </p:cNvPr>
          <p:cNvSpPr>
            <a:spLocks noGrp="1"/>
          </p:cNvSpPr>
          <p:nvPr>
            <p:ph idx="1"/>
          </p:nvPr>
        </p:nvSpPr>
        <p:spPr>
          <a:xfrm>
            <a:off x="457200" y="1371600"/>
            <a:ext cx="11461898" cy="5167423"/>
          </a:xfrm>
        </p:spPr>
        <p:txBody>
          <a:bodyPr>
            <a:normAutofit fontScale="92500" lnSpcReduction="10000"/>
          </a:bodyPr>
          <a:lstStyle/>
          <a:p>
            <a:pPr algn="just"/>
            <a:r>
              <a:rPr lang="ru-RU" dirty="0"/>
              <a:t>- сдерживайте стремления ребенка провоцировать ссоры с другими. </a:t>
            </a:r>
          </a:p>
          <a:p>
            <a:pPr algn="just"/>
            <a:r>
              <a:rPr lang="ru-RU" dirty="0"/>
              <a:t>- не стремитесь прекратить ссору, обвинив другого ребенка в ее возникновении и защищая своего. </a:t>
            </a:r>
          </a:p>
          <a:p>
            <a:pPr algn="just"/>
            <a:r>
              <a:rPr lang="ru-RU" dirty="0"/>
              <a:t>- после конфликта обговорите с ребенком причину его возникновения, определите неправильные действия вашего ребенка, которые привели к конфликту</a:t>
            </a:r>
          </a:p>
          <a:p>
            <a:pPr algn="just"/>
            <a:r>
              <a:rPr lang="ru-RU" dirty="0"/>
              <a:t>- не обсуждайте при ребенке проблемы его поведения. </a:t>
            </a:r>
          </a:p>
          <a:p>
            <a:pPr algn="just"/>
            <a:r>
              <a:rPr lang="ru-RU" dirty="0"/>
              <a:t>- не всегда следует вмешиваться в ссоры детей. Игры: «На кого я похож» - сравнение себя с животным, цветком, деревом</a:t>
            </a:r>
          </a:p>
          <a:p>
            <a:pPr marL="0" indent="0" algn="just">
              <a:buNone/>
            </a:pPr>
            <a:r>
              <a:rPr lang="ru-RU" dirty="0"/>
              <a:t>Игры:</a:t>
            </a:r>
          </a:p>
          <a:p>
            <a:pPr marL="0" indent="0" algn="just">
              <a:buNone/>
            </a:pPr>
            <a:r>
              <a:rPr lang="ru-RU" dirty="0"/>
              <a:t>«Спина к спине» - игра направлена на развитие умения договориться, при этом важно видеть собеседника.</a:t>
            </a:r>
          </a:p>
          <a:p>
            <a:pPr marL="0" indent="0" algn="just">
              <a:buNone/>
            </a:pPr>
            <a:r>
              <a:rPr lang="ru-RU" dirty="0"/>
              <a:t>«Сидящий и стоящий».</a:t>
            </a:r>
          </a:p>
          <a:p>
            <a:endParaRPr lang="ru-RU" dirty="0"/>
          </a:p>
        </p:txBody>
      </p:sp>
    </p:spTree>
    <p:extLst>
      <p:ext uri="{BB962C8B-B14F-4D97-AF65-F5344CB8AC3E}">
        <p14:creationId xmlns:p14="http://schemas.microsoft.com/office/powerpoint/2010/main" val="3013677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62D416-4BA3-426E-9C36-BDADF2A5977C}"/>
              </a:ext>
            </a:extLst>
          </p:cNvPr>
          <p:cNvSpPr>
            <a:spLocks noGrp="1"/>
          </p:cNvSpPr>
          <p:nvPr>
            <p:ph type="title"/>
          </p:nvPr>
        </p:nvSpPr>
        <p:spPr>
          <a:xfrm>
            <a:off x="1066800" y="457518"/>
            <a:ext cx="10058400" cy="658901"/>
          </a:xfrm>
        </p:spPr>
        <p:txBody>
          <a:bodyPr/>
          <a:lstStyle/>
          <a:p>
            <a:r>
              <a:rPr lang="ru-RU" dirty="0"/>
              <a:t>Застенчивость </a:t>
            </a:r>
          </a:p>
        </p:txBody>
      </p:sp>
      <p:sp>
        <p:nvSpPr>
          <p:cNvPr id="3" name="Объект 2">
            <a:extLst>
              <a:ext uri="{FF2B5EF4-FFF2-40B4-BE49-F238E27FC236}">
                <a16:creationId xmlns:a16="http://schemas.microsoft.com/office/drawing/2014/main" id="{70B93650-9027-411B-A303-5F7A0F4BAC5C}"/>
              </a:ext>
            </a:extLst>
          </p:cNvPr>
          <p:cNvSpPr>
            <a:spLocks noGrp="1"/>
          </p:cNvSpPr>
          <p:nvPr>
            <p:ph idx="1"/>
          </p:nvPr>
        </p:nvSpPr>
        <p:spPr>
          <a:xfrm>
            <a:off x="425301" y="1020726"/>
            <a:ext cx="11291777" cy="5486400"/>
          </a:xfrm>
        </p:spPr>
        <p:txBody>
          <a:bodyPr>
            <a:normAutofit fontScale="92500" lnSpcReduction="10000"/>
          </a:bodyPr>
          <a:lstStyle/>
          <a:p>
            <a:r>
              <a:rPr lang="ru-RU" dirty="0"/>
              <a:t>Последствия:</a:t>
            </a:r>
          </a:p>
          <a:p>
            <a:r>
              <a:rPr lang="ru-RU" dirty="0"/>
              <a:t>- препятствует тому, чтобы встречаться с новыми людьми, заводить друзей и получать удовольствие от приятного общения;</a:t>
            </a:r>
          </a:p>
          <a:p>
            <a:r>
              <a:rPr lang="ru-RU" dirty="0"/>
              <a:t>- удерживает человека от выражения своего мнения и отстаивания своих прав;</a:t>
            </a:r>
          </a:p>
          <a:p>
            <a:r>
              <a:rPr lang="ru-RU" dirty="0"/>
              <a:t>- не дает другим людям возможности оценить положительные качества человека;</a:t>
            </a:r>
          </a:p>
          <a:p>
            <a:r>
              <a:rPr lang="ru-RU" dirty="0"/>
              <a:t>- усугубляет чрезмерную сосредоточенность на себе и своем поведении;</a:t>
            </a:r>
          </a:p>
          <a:p>
            <a:r>
              <a:rPr lang="ru-RU" dirty="0"/>
              <a:t>- мешает ясно мыслить и эффективно общаться;</a:t>
            </a:r>
          </a:p>
          <a:p>
            <a:r>
              <a:rPr lang="ru-RU" dirty="0"/>
              <a:t>- сопровождается переживаниями одиночества, тревоги и депрессии.</a:t>
            </a:r>
          </a:p>
          <a:p>
            <a:pPr marL="0" indent="0">
              <a:buNone/>
            </a:pPr>
            <a:r>
              <a:rPr lang="ru-RU" dirty="0"/>
              <a:t>Помощь ребенку в преодолении застенчивости – разрешима, пока ребенок еще маленький. Т. к. с возрастом у застенчивого ребенка складывается определенный стиль поведения, он начинает отдавать себе отчет в этом своем «недостатке».</a:t>
            </a:r>
          </a:p>
          <a:p>
            <a:pPr marL="0" indent="0">
              <a:buNone/>
            </a:pPr>
            <a:r>
              <a:rPr lang="ru-RU" dirty="0"/>
              <a:t>Игры: рисуночная игра «Какой я есть и каким бы я хотел быть»; «Магазин игрушек», «Сборщики»</a:t>
            </a:r>
          </a:p>
          <a:p>
            <a:endParaRPr lang="ru-RU" dirty="0"/>
          </a:p>
        </p:txBody>
      </p:sp>
    </p:spTree>
    <p:extLst>
      <p:ext uri="{BB962C8B-B14F-4D97-AF65-F5344CB8AC3E}">
        <p14:creationId xmlns:p14="http://schemas.microsoft.com/office/powerpoint/2010/main" val="954860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A136FD-05BD-4DE3-834A-4BC2B6751041}"/>
              </a:ext>
            </a:extLst>
          </p:cNvPr>
          <p:cNvSpPr>
            <a:spLocks noGrp="1"/>
          </p:cNvSpPr>
          <p:nvPr>
            <p:ph type="ctrTitle"/>
          </p:nvPr>
        </p:nvSpPr>
        <p:spPr>
          <a:xfrm>
            <a:off x="471376" y="1013136"/>
            <a:ext cx="11192539" cy="4122390"/>
          </a:xfrm>
        </p:spPr>
        <p:txBody>
          <a:bodyPr>
            <a:normAutofit/>
          </a:bodyPr>
          <a:lstStyle/>
          <a:p>
            <a:pPr algn="ctr"/>
            <a:r>
              <a:rPr lang="ru-RU" sz="11500" dirty="0"/>
              <a:t>Спасибо за внимание!</a:t>
            </a:r>
          </a:p>
        </p:txBody>
      </p:sp>
      <p:sp>
        <p:nvSpPr>
          <p:cNvPr id="3" name="Подзаголовок 2">
            <a:extLst>
              <a:ext uri="{FF2B5EF4-FFF2-40B4-BE49-F238E27FC236}">
                <a16:creationId xmlns:a16="http://schemas.microsoft.com/office/drawing/2014/main" id="{D960AFE7-40B1-4FE6-BF89-04D7B34D0E7B}"/>
              </a:ext>
            </a:extLst>
          </p:cNvPr>
          <p:cNvSpPr>
            <a:spLocks noGrp="1"/>
          </p:cNvSpPr>
          <p:nvPr>
            <p:ph type="subTitle" idx="1"/>
          </p:nvPr>
        </p:nvSpPr>
        <p:spPr/>
        <p:txBody>
          <a:bodyPr/>
          <a:lstStyle/>
          <a:p>
            <a:endParaRPr lang="ru-RU"/>
          </a:p>
        </p:txBody>
      </p:sp>
    </p:spTree>
    <p:extLst>
      <p:ext uri="{BB962C8B-B14F-4D97-AF65-F5344CB8AC3E}">
        <p14:creationId xmlns:p14="http://schemas.microsoft.com/office/powerpoint/2010/main" val="1545214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87411D-6CFE-4486-B673-F63F051D617B}"/>
              </a:ext>
            </a:extLst>
          </p:cNvPr>
          <p:cNvSpPr>
            <a:spLocks noGrp="1"/>
          </p:cNvSpPr>
          <p:nvPr>
            <p:ph type="title"/>
          </p:nvPr>
        </p:nvSpPr>
        <p:spPr>
          <a:xfrm>
            <a:off x="754911" y="744597"/>
            <a:ext cx="10696353" cy="5401022"/>
          </a:xfrm>
        </p:spPr>
        <p:txBody>
          <a:bodyPr>
            <a:normAutofit/>
          </a:bodyPr>
          <a:lstStyle/>
          <a:p>
            <a:pPr algn="just"/>
            <a:r>
              <a:rPr lang="ru-RU" sz="4400" dirty="0"/>
              <a:t>Родителям хочется видеть своего ребенка счастливым, улыбающимися, умеющими общаться с окружающими людьми. Но не всегда ребенку самому удается разобраться в сложном мире взаимоотношений со сверстникам и взрослыми. </a:t>
            </a:r>
            <a:r>
              <a:rPr lang="ru-RU" sz="4400" i="1" dirty="0"/>
              <a:t>Задача взрослых – помочь ему в этом.</a:t>
            </a:r>
          </a:p>
        </p:txBody>
      </p:sp>
    </p:spTree>
    <p:extLst>
      <p:ext uri="{BB962C8B-B14F-4D97-AF65-F5344CB8AC3E}">
        <p14:creationId xmlns:p14="http://schemas.microsoft.com/office/powerpoint/2010/main" val="4086980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r>
              <a:rPr lang="ru-RU" dirty="0"/>
              <a:t>Способность к общению включает в себя:</a:t>
            </a:r>
          </a:p>
        </p:txBody>
      </p:sp>
      <p:sp>
        <p:nvSpPr>
          <p:cNvPr id="3" name="Объект 2"/>
          <p:cNvSpPr>
            <a:spLocks noGrp="1"/>
          </p:cNvSpPr>
          <p:nvPr>
            <p:ph idx="1"/>
          </p:nvPr>
        </p:nvSpPr>
        <p:spPr/>
        <p:txBody>
          <a:bodyPr rtlCol="0"/>
          <a:lstStyle/>
          <a:p>
            <a:r>
              <a:rPr lang="ru-RU" dirty="0"/>
              <a:t>Желание вступать в контакт с окружающими («Я хочу!»).</a:t>
            </a:r>
          </a:p>
          <a:p>
            <a:r>
              <a:rPr lang="ru-RU" dirty="0"/>
              <a:t>Умение организовать общение («Я умею!»), включающее умение слушать собеседника, умение эмоционально сопереживать, умение решать конфликтные ситуации.</a:t>
            </a:r>
          </a:p>
          <a:p>
            <a:r>
              <a:rPr lang="ru-RU" dirty="0"/>
              <a:t>Знание норм и правил, которым необходимо следовать при общении с окружающими («Я знаю!»).</a:t>
            </a:r>
          </a:p>
        </p:txBody>
      </p:sp>
    </p:spTree>
    <p:extLst>
      <p:ext uri="{BB962C8B-B14F-4D97-AF65-F5344CB8AC3E}">
        <p14:creationId xmlns:p14="http://schemas.microsoft.com/office/powerpoint/2010/main" val="225353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r>
              <a:rPr lang="ru-RU" dirty="0"/>
              <a:t>Критериями гармоничных отношений между ребенком и родителями можно считать:</a:t>
            </a:r>
          </a:p>
        </p:txBody>
      </p:sp>
      <p:sp>
        <p:nvSpPr>
          <p:cNvPr id="3" name="Объект 2">
            <a:extLst>
              <a:ext uri="{FF2B5EF4-FFF2-40B4-BE49-F238E27FC236}">
                <a16:creationId xmlns:a16="http://schemas.microsoft.com/office/drawing/2014/main" id="{F6C543AB-A559-41A6-885D-E7A53C5BE3D5}"/>
              </a:ext>
            </a:extLst>
          </p:cNvPr>
          <p:cNvSpPr>
            <a:spLocks noGrp="1"/>
          </p:cNvSpPr>
          <p:nvPr>
            <p:ph idx="1"/>
          </p:nvPr>
        </p:nvSpPr>
        <p:spPr/>
        <p:txBody>
          <a:bodyPr/>
          <a:lstStyle/>
          <a:p>
            <a:r>
              <a:rPr lang="ru-RU" dirty="0"/>
              <a:t> создание у ребенка уверенности в том, что его любят и о нем заботятся;</a:t>
            </a:r>
          </a:p>
          <a:p>
            <a:r>
              <a:rPr lang="ru-RU" dirty="0"/>
              <a:t>признание права на индивидуальность, в том числе непохожесть на родителей;</a:t>
            </a:r>
          </a:p>
          <a:p>
            <a:r>
              <a:rPr lang="ru-RU" dirty="0"/>
              <a:t>сохранение независимости ребенка. Каждый человек имеет право на «секреты»</a:t>
            </a:r>
          </a:p>
        </p:txBody>
      </p:sp>
    </p:spTree>
    <p:extLst>
      <p:ext uri="{BB962C8B-B14F-4D97-AF65-F5344CB8AC3E}">
        <p14:creationId xmlns:p14="http://schemas.microsoft.com/office/powerpoint/2010/main" val="1585734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6EB6BB-878E-4F4E-BB25-4C82139BD4A0}"/>
              </a:ext>
            </a:extLst>
          </p:cNvPr>
          <p:cNvSpPr>
            <a:spLocks noGrp="1"/>
          </p:cNvSpPr>
          <p:nvPr>
            <p:ph type="title"/>
          </p:nvPr>
        </p:nvSpPr>
        <p:spPr/>
        <p:txBody>
          <a:bodyPr/>
          <a:lstStyle/>
          <a:p>
            <a:r>
              <a:rPr lang="ru-RU" dirty="0"/>
              <a:t>Советы родителям по формированию адекватной самооценки:</a:t>
            </a:r>
          </a:p>
        </p:txBody>
      </p:sp>
      <p:sp>
        <p:nvSpPr>
          <p:cNvPr id="3" name="Объект 2">
            <a:extLst>
              <a:ext uri="{FF2B5EF4-FFF2-40B4-BE49-F238E27FC236}">
                <a16:creationId xmlns:a16="http://schemas.microsoft.com/office/drawing/2014/main" id="{C55FC499-8F8D-48D6-B5D4-3230F6950EBA}"/>
              </a:ext>
            </a:extLst>
          </p:cNvPr>
          <p:cNvSpPr>
            <a:spLocks noGrp="1"/>
          </p:cNvSpPr>
          <p:nvPr>
            <p:ph idx="1"/>
          </p:nvPr>
        </p:nvSpPr>
        <p:spPr/>
        <p:txBody>
          <a:bodyPr>
            <a:normAutofit fontScale="85000" lnSpcReduction="20000"/>
          </a:bodyPr>
          <a:lstStyle/>
          <a:p>
            <a:r>
              <a:rPr lang="ru-RU" dirty="0"/>
              <a:t>не оберегайте своего ребенка от повседневных дел, не стремитесь решать за него все проблемы, но и не перегружайте его тем, что ему непосильно. Пусть ребенок выполняет доступные ему задания и получает удовлетворение от сделанного;</a:t>
            </a:r>
          </a:p>
          <a:p>
            <a:r>
              <a:rPr lang="ru-RU" dirty="0"/>
              <a:t> не перехваливайте ребенка, но и не забывайте поощрить его, когда он этого заслуживает. Помните, что похвала так же, как и наказание, должна быть соизмерима с поступком;</a:t>
            </a:r>
          </a:p>
          <a:p>
            <a:r>
              <a:rPr lang="ru-RU" dirty="0"/>
              <a:t>поощряйте в ребенке инициативу. Пусть он будет лидером всех начинаний, но также покажите, что другие могут быть в чем-то лучше его;</a:t>
            </a:r>
          </a:p>
          <a:p>
            <a:r>
              <a:rPr lang="ru-RU" dirty="0"/>
              <a:t>не забывайте поощрять и других в присутствии ребенка. Подчеркните достоинства другого и покажите, что ваш ребенок может также достичь этого;</a:t>
            </a:r>
          </a:p>
          <a:p>
            <a:r>
              <a:rPr lang="ru-RU" dirty="0"/>
              <a:t>показывайте своим примером адекватность отношения к успехам и неудачам. Оценивайте вслух свои возможности и результаты дела;</a:t>
            </a:r>
          </a:p>
          <a:p>
            <a:r>
              <a:rPr lang="ru-RU" dirty="0"/>
              <a:t>не сравнивайте ребенка с другими детьми. Сравнивайте его с самим собой (тем, каким он был вчера и, возможно, будет завтра).</a:t>
            </a:r>
          </a:p>
          <a:p>
            <a:endParaRPr lang="ru-RU" dirty="0"/>
          </a:p>
        </p:txBody>
      </p:sp>
    </p:spTree>
    <p:extLst>
      <p:ext uri="{BB962C8B-B14F-4D97-AF65-F5344CB8AC3E}">
        <p14:creationId xmlns:p14="http://schemas.microsoft.com/office/powerpoint/2010/main" val="242143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2E7E1D0-80E0-4B92-8744-351D85E48631}"/>
              </a:ext>
            </a:extLst>
          </p:cNvPr>
          <p:cNvSpPr>
            <a:spLocks noGrp="1"/>
          </p:cNvSpPr>
          <p:nvPr>
            <p:ph type="title"/>
          </p:nvPr>
        </p:nvSpPr>
        <p:spPr/>
        <p:txBody>
          <a:bodyPr/>
          <a:lstStyle/>
          <a:p>
            <a:r>
              <a:rPr lang="ru-RU" dirty="0"/>
              <a:t>Типичные трудности в общении детей и важный компонент благополучного развития </a:t>
            </a:r>
          </a:p>
        </p:txBody>
      </p:sp>
      <p:sp>
        <p:nvSpPr>
          <p:cNvPr id="6" name="Объект 5">
            <a:extLst>
              <a:ext uri="{FF2B5EF4-FFF2-40B4-BE49-F238E27FC236}">
                <a16:creationId xmlns:a16="http://schemas.microsoft.com/office/drawing/2014/main" id="{C63BF6A1-A2F4-4E68-A862-26D0A45C7C84}"/>
              </a:ext>
            </a:extLst>
          </p:cNvPr>
          <p:cNvSpPr>
            <a:spLocks noGrp="1"/>
          </p:cNvSpPr>
          <p:nvPr>
            <p:ph idx="1"/>
          </p:nvPr>
        </p:nvSpPr>
        <p:spPr>
          <a:xfrm>
            <a:off x="797442" y="1905000"/>
            <a:ext cx="10590028" cy="4602125"/>
          </a:xfrm>
        </p:spPr>
        <p:txBody>
          <a:bodyPr>
            <a:normAutofit/>
          </a:bodyPr>
          <a:lstStyle/>
          <a:p>
            <a:r>
              <a:rPr lang="ru-RU" dirty="0"/>
              <a:t>Отдельно хотелось бы рассмотреть </a:t>
            </a:r>
            <a:r>
              <a:rPr lang="ru-RU" i="1" dirty="0"/>
              <a:t>типичные трудности в общении дошкольника – замкнутость, застенчивость, конфликтность, агрессивность </a:t>
            </a:r>
            <a:r>
              <a:rPr lang="ru-RU" dirty="0"/>
              <a:t>и предложить варианты игровой коррекции. Среди причин личностных проблем ребенка могут быть психофизиологические, соматические, наследственные, а также неблагополучные отношения в семье.</a:t>
            </a:r>
          </a:p>
          <a:p>
            <a:r>
              <a:rPr lang="ru-RU" dirty="0"/>
              <a:t>Важным компонентом благополучного развития ребенка является </a:t>
            </a:r>
            <a:r>
              <a:rPr lang="ru-RU" i="1" dirty="0"/>
              <a:t>формирование его адекватной самооценки</a:t>
            </a:r>
            <a:r>
              <a:rPr lang="ru-RU" dirty="0"/>
              <a:t>, на становление которой большое влияние оказывают родители, зачастую не давая себе отчета в этом (уже с самого раннего возраста). Качества адекватной самооценки – активность, находчивость, чувство юмора, общительность, желание идти на контакт.</a:t>
            </a:r>
          </a:p>
        </p:txBody>
      </p:sp>
    </p:spTree>
    <p:extLst>
      <p:ext uri="{BB962C8B-B14F-4D97-AF65-F5344CB8AC3E}">
        <p14:creationId xmlns:p14="http://schemas.microsoft.com/office/powerpoint/2010/main" val="2650424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5C72FC-5AE6-42F2-9049-E9E599F46834}"/>
              </a:ext>
            </a:extLst>
          </p:cNvPr>
          <p:cNvSpPr>
            <a:spLocks noGrp="1"/>
          </p:cNvSpPr>
          <p:nvPr>
            <p:ph type="title"/>
          </p:nvPr>
        </p:nvSpPr>
        <p:spPr>
          <a:xfrm>
            <a:off x="1066800" y="351193"/>
            <a:ext cx="10058400" cy="1188720"/>
          </a:xfrm>
        </p:spPr>
        <p:txBody>
          <a:bodyPr/>
          <a:lstStyle/>
          <a:p>
            <a:r>
              <a:rPr lang="ru-RU" dirty="0"/>
              <a:t>Советы родителям по формированию адекватной самооценки:</a:t>
            </a:r>
          </a:p>
        </p:txBody>
      </p:sp>
      <p:sp>
        <p:nvSpPr>
          <p:cNvPr id="3" name="Объект 2">
            <a:extLst>
              <a:ext uri="{FF2B5EF4-FFF2-40B4-BE49-F238E27FC236}">
                <a16:creationId xmlns:a16="http://schemas.microsoft.com/office/drawing/2014/main" id="{5BA15140-7D6F-42D2-9154-5792FFD46881}"/>
              </a:ext>
            </a:extLst>
          </p:cNvPr>
          <p:cNvSpPr>
            <a:spLocks noGrp="1"/>
          </p:cNvSpPr>
          <p:nvPr>
            <p:ph idx="1"/>
          </p:nvPr>
        </p:nvSpPr>
        <p:spPr>
          <a:xfrm>
            <a:off x="818707" y="1646238"/>
            <a:ext cx="10632558" cy="4956581"/>
          </a:xfrm>
        </p:spPr>
        <p:txBody>
          <a:bodyPr>
            <a:normAutofit fontScale="92500" lnSpcReduction="20000"/>
          </a:bodyPr>
          <a:lstStyle/>
          <a:p>
            <a:r>
              <a:rPr lang="ru-RU" dirty="0"/>
              <a:t>не оберегайте своего ребенка от повседневных дел, не стремитесь решать за него все проблемы, но и не перегружайте его тем, что ему непосильно. Пусть ребенок выполняет доступные ему задания и получает удовлетворение от сделанного;</a:t>
            </a:r>
          </a:p>
          <a:p>
            <a:r>
              <a:rPr lang="ru-RU" dirty="0"/>
              <a:t>не перехваливайте ребенка, но и не забывайте поощрить его, когда он этого заслуживает. Помните, что похвала так же, как и наказание, должна быть соизмерима с поступком;</a:t>
            </a:r>
          </a:p>
          <a:p>
            <a:r>
              <a:rPr lang="ru-RU" dirty="0"/>
              <a:t>поощряйте в ребенке инициативу. Пусть он будет лидером всех начинаний, но также покажите, что другие могут быть в чем-то лучше его;</a:t>
            </a:r>
          </a:p>
          <a:p>
            <a:r>
              <a:rPr lang="ru-RU" dirty="0"/>
              <a:t>не забывайте поощрять и других в присутствии ребенка. Подчеркните достоинства другого и покажите, что ваш ребенок может также достичь этого;</a:t>
            </a:r>
          </a:p>
          <a:p>
            <a:r>
              <a:rPr lang="ru-RU" dirty="0"/>
              <a:t>показывайте своим примером адекватность отношения к успехам и неудачам. Оценивайте вслух свои возможности и результаты дела;</a:t>
            </a:r>
          </a:p>
          <a:p>
            <a:r>
              <a:rPr lang="ru-RU" dirty="0"/>
              <a:t>не сравнивайте ребенка с другими детьми. Сравнивайте его с самим собой (тем, каким он был вчера и, возможно, будет завтра).</a:t>
            </a:r>
          </a:p>
          <a:p>
            <a:endParaRPr lang="ru-RU" dirty="0"/>
          </a:p>
        </p:txBody>
      </p:sp>
    </p:spTree>
    <p:extLst>
      <p:ext uri="{BB962C8B-B14F-4D97-AF65-F5344CB8AC3E}">
        <p14:creationId xmlns:p14="http://schemas.microsoft.com/office/powerpoint/2010/main" val="3731934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61AE16B-BBE4-4755-AC87-05C8476BBE74}"/>
              </a:ext>
            </a:extLst>
          </p:cNvPr>
          <p:cNvSpPr>
            <a:spLocks noGrp="1"/>
          </p:cNvSpPr>
          <p:nvPr>
            <p:ph type="title"/>
          </p:nvPr>
        </p:nvSpPr>
        <p:spPr/>
        <p:txBody>
          <a:bodyPr/>
          <a:lstStyle/>
          <a:p>
            <a:r>
              <a:rPr lang="ru-RU" dirty="0"/>
              <a:t>Игры, позволяющие выявить самооценку ребенка</a:t>
            </a:r>
          </a:p>
        </p:txBody>
      </p:sp>
      <p:sp>
        <p:nvSpPr>
          <p:cNvPr id="3" name="Объект 2">
            <a:extLst>
              <a:ext uri="{FF2B5EF4-FFF2-40B4-BE49-F238E27FC236}">
                <a16:creationId xmlns:a16="http://schemas.microsoft.com/office/drawing/2014/main" id="{FF27F938-B256-42DB-AF6F-B43C4107C699}"/>
              </a:ext>
            </a:extLst>
          </p:cNvPr>
          <p:cNvSpPr>
            <a:spLocks noGrp="1"/>
          </p:cNvSpPr>
          <p:nvPr>
            <p:ph idx="1"/>
          </p:nvPr>
        </p:nvSpPr>
        <p:spPr/>
        <p:txBody>
          <a:bodyPr/>
          <a:lstStyle/>
          <a:p>
            <a:pPr marL="0" indent="0">
              <a:buNone/>
            </a:pPr>
            <a:r>
              <a:rPr lang="ru-RU" dirty="0"/>
              <a:t>«ИМЯ» - предложить ребенку придумать себе имя, которое бы он хотел иметь, или оставить свое. Спросите, почему нравится или нет имя. Это даст дополнительную информацию о восприятии и принятии имени ребенком.</a:t>
            </a:r>
          </a:p>
          <a:p>
            <a:pPr marL="0" indent="0">
              <a:buNone/>
            </a:pPr>
            <a:r>
              <a:rPr lang="ru-RU" dirty="0"/>
              <a:t>«Сорви шапку», «У нас все можно» и др.</a:t>
            </a:r>
          </a:p>
          <a:p>
            <a:endParaRPr lang="ru-RU" dirty="0"/>
          </a:p>
        </p:txBody>
      </p:sp>
    </p:spTree>
    <p:extLst>
      <p:ext uri="{BB962C8B-B14F-4D97-AF65-F5344CB8AC3E}">
        <p14:creationId xmlns:p14="http://schemas.microsoft.com/office/powerpoint/2010/main" val="57509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235B8C-14E5-446D-854A-9E60F8218D2C}"/>
              </a:ext>
            </a:extLst>
          </p:cNvPr>
          <p:cNvSpPr>
            <a:spLocks noGrp="1"/>
          </p:cNvSpPr>
          <p:nvPr>
            <p:ph type="title"/>
          </p:nvPr>
        </p:nvSpPr>
        <p:spPr>
          <a:xfrm>
            <a:off x="1066800" y="233916"/>
            <a:ext cx="10058400" cy="978196"/>
          </a:xfrm>
        </p:spPr>
        <p:txBody>
          <a:bodyPr/>
          <a:lstStyle/>
          <a:p>
            <a:r>
              <a:rPr lang="ru-RU" dirty="0"/>
              <a:t>Принципы общения с агрессивным ребенком:</a:t>
            </a:r>
          </a:p>
        </p:txBody>
      </p:sp>
      <p:sp>
        <p:nvSpPr>
          <p:cNvPr id="3" name="Объект 2">
            <a:extLst>
              <a:ext uri="{FF2B5EF4-FFF2-40B4-BE49-F238E27FC236}">
                <a16:creationId xmlns:a16="http://schemas.microsoft.com/office/drawing/2014/main" id="{FD17BE0D-9F2C-42F0-8E2B-FD86FF9CAD84}"/>
              </a:ext>
            </a:extLst>
          </p:cNvPr>
          <p:cNvSpPr>
            <a:spLocks noGrp="1"/>
          </p:cNvSpPr>
          <p:nvPr>
            <p:ph idx="1"/>
          </p:nvPr>
        </p:nvSpPr>
        <p:spPr>
          <a:xfrm>
            <a:off x="446567" y="1212112"/>
            <a:ext cx="11291777" cy="5178055"/>
          </a:xfrm>
        </p:spPr>
        <p:txBody>
          <a:bodyPr>
            <a:normAutofit fontScale="92500" lnSpcReduction="10000"/>
          </a:bodyPr>
          <a:lstStyle/>
          <a:p>
            <a:r>
              <a:rPr lang="ru-RU" dirty="0"/>
              <a:t>- для начала поймите причины, лежащие в основе агрессивного поведения ребенка: он может привлекать к себе внимание, возможна разрядка накопившейся энергии, стремление завоевать авторитет, используя для этого не самые лучшие средства;</a:t>
            </a:r>
          </a:p>
          <a:p>
            <a:r>
              <a:rPr lang="ru-RU" dirty="0"/>
              <a:t>- помните, что запрет, физическое наказание и повышение голоса – самые неэффективные способы преодоления агрессивности;</a:t>
            </a:r>
          </a:p>
          <a:p>
            <a:r>
              <a:rPr lang="ru-RU" dirty="0"/>
              <a:t>- дайте ребенку возможность выплеснуть свою агрессивность, сместите ее на другие объекты. Разрешите ему поколотить подушку, помахать игрушечной саблей, разорвать на мелкие кусочки рисунок того объекта, который вызывает злость. Вы заметите, что в реальной жизни агрессивность ребенка снизилась;</a:t>
            </a:r>
          </a:p>
          <a:p>
            <a:r>
              <a:rPr lang="ru-RU" dirty="0"/>
              <a:t>- показывайте ребенку пример миролюбивого поведения. Не обостряйте и не провоцируйте конфликт, не допускайте при ребенке вспышек гнева или нелестные высказывания о своих друзьях или коллегах, строя планы «мести»;</a:t>
            </a:r>
          </a:p>
          <a:p>
            <a:r>
              <a:rPr lang="ru-RU" dirty="0"/>
              <a:t>- пусть ваш ребенок в каждый момент времени чувствует, что вы любите, цените и понимаете его. Не стесняйтесь лишний раз его приласкать или пожалеть. Пусть он видит, что нужен и важен для вас.</a:t>
            </a:r>
          </a:p>
          <a:p>
            <a:endParaRPr lang="ru-RU" dirty="0"/>
          </a:p>
        </p:txBody>
      </p:sp>
    </p:spTree>
    <p:extLst>
      <p:ext uri="{BB962C8B-B14F-4D97-AF65-F5344CB8AC3E}">
        <p14:creationId xmlns:p14="http://schemas.microsoft.com/office/powerpoint/2010/main" val="1861845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Цветущая вишня (16x9)">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533365_TF03031002_TF03031002.potx" id="{B37DE52E-BB74-47B4-A26A-EACB9BE9CDE9}" vid="{5EB45FF9-A214-4937-A534-89A8ED04E80B}"/>
    </a:ext>
  </a:extLst>
</a:theme>
</file>

<file path=ppt/theme/theme2.xml><?xml version="1.0" encoding="utf-8"?>
<a:theme xmlns:a="http://schemas.openxmlformats.org/drawingml/2006/main" name="Тема Offic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CherryBlossom">
      <a:dk1>
        <a:srgbClr val="595959"/>
      </a:dk1>
      <a:lt1>
        <a:sysClr val="window" lastClr="FFFFFF"/>
      </a:lt1>
      <a:dk2>
        <a:srgbClr val="000000"/>
      </a:dk2>
      <a:lt2>
        <a:srgbClr val="F6F7E4"/>
      </a:lt2>
      <a:accent1>
        <a:srgbClr val="C44475"/>
      </a:accent1>
      <a:accent2>
        <a:srgbClr val="FA906A"/>
      </a:accent2>
      <a:accent3>
        <a:srgbClr val="FCB268"/>
      </a:accent3>
      <a:accent4>
        <a:srgbClr val="DB6B70"/>
      </a:accent4>
      <a:accent5>
        <a:srgbClr val="D680A5"/>
      </a:accent5>
      <a:accent6>
        <a:srgbClr val="BA7362"/>
      </a:accent6>
      <a:hlink>
        <a:srgbClr val="DB6B70"/>
      </a:hlink>
      <a:folHlink>
        <a:srgbClr val="969696"/>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Презентация с природными мотивами Цветущая вишня (широкоэкранный формат)</Template>
  <TotalTime>27</TotalTime>
  <Words>1175</Words>
  <Application>Microsoft Office PowerPoint</Application>
  <PresentationFormat>Широкоэкранный</PresentationFormat>
  <Paragraphs>65</Paragraphs>
  <Slides>13</Slides>
  <Notes>3</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13</vt:i4>
      </vt:variant>
    </vt:vector>
  </HeadingPairs>
  <TitlesOfParts>
    <vt:vector size="16" baseType="lpstr">
      <vt:lpstr>Arial</vt:lpstr>
      <vt:lpstr>Cambria</vt:lpstr>
      <vt:lpstr>Цветущая вишня (16x9)</vt:lpstr>
      <vt:lpstr>Консультация для родителей на тему:  «Роль общения в жизни ребенка»</vt:lpstr>
      <vt:lpstr>Родителям хочется видеть своего ребенка счастливым, улыбающимися, умеющими общаться с окружающими людьми. Но не всегда ребенку самому удается разобраться в сложном мире взаимоотношений со сверстникам и взрослыми. Задача взрослых – помочь ему в этом.</vt:lpstr>
      <vt:lpstr>Способность к общению включает в себя:</vt:lpstr>
      <vt:lpstr>Критериями гармоничных отношений между ребенком и родителями можно считать:</vt:lpstr>
      <vt:lpstr>Советы родителям по формированию адекватной самооценки:</vt:lpstr>
      <vt:lpstr>Типичные трудности в общении детей и важный компонент благополучного развития </vt:lpstr>
      <vt:lpstr>Советы родителям по формированию адекватной самооценки:</vt:lpstr>
      <vt:lpstr>Игры, позволяющие выявить самооценку ребенка</vt:lpstr>
      <vt:lpstr>Принципы общения с агрессивным ребенком:</vt:lpstr>
      <vt:lpstr>Игры на выплеск агрессивности</vt:lpstr>
      <vt:lpstr>Как строить взаимоотношения с конфликтными детьми</vt:lpstr>
      <vt:lpstr>Застенчивость </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Консультация для родителей на тему:  «Роль общения в жизни ребенка»</dc:title>
  <dc:creator>Единорожка</dc:creator>
  <cp:lastModifiedBy>Единорожка</cp:lastModifiedBy>
  <cp:revision>4</cp:revision>
  <dcterms:created xsi:type="dcterms:W3CDTF">2018-05-02T19:15:03Z</dcterms:created>
  <dcterms:modified xsi:type="dcterms:W3CDTF">2019-12-03T17:25:01Z</dcterms:modified>
</cp:coreProperties>
</file>