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16"/>
  </p:notesMasterIdLst>
  <p:handoutMasterIdLst>
    <p:handoutMasterId r:id="rId17"/>
  </p:handoutMasterIdLst>
  <p:sldIdLst>
    <p:sldId id="312" r:id="rId4"/>
    <p:sldId id="328" r:id="rId5"/>
    <p:sldId id="332" r:id="rId6"/>
    <p:sldId id="329" r:id="rId7"/>
    <p:sldId id="333" r:id="rId8"/>
    <p:sldId id="334" r:id="rId9"/>
    <p:sldId id="331" r:id="rId10"/>
    <p:sldId id="335" r:id="rId11"/>
    <p:sldId id="336" r:id="rId12"/>
    <p:sldId id="337" r:id="rId13"/>
    <p:sldId id="338" r:id="rId14"/>
    <p:sldId id="327" r:id="rId15"/>
  </p:sldIdLst>
  <p:sldSz cx="9144000" cy="5143500" type="screen16x9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79">
          <p15:clr>
            <a:srgbClr val="A4A3A4"/>
          </p15:clr>
        </p15:guide>
        <p15:guide id="2" pos="285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4E87"/>
    <a:srgbClr val="003E81"/>
    <a:srgbClr val="F26F21"/>
    <a:srgbClr val="00B09B"/>
    <a:srgbClr val="01BFF1"/>
    <a:srgbClr val="00A1DD"/>
    <a:srgbClr val="00C1F4"/>
    <a:srgbClr val="FCAE17"/>
    <a:srgbClr val="0073F2"/>
    <a:srgbClr val="0072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17" autoAdjust="0"/>
    <p:restoredTop sz="96395" autoAdjust="0"/>
  </p:normalViewPr>
  <p:slideViewPr>
    <p:cSldViewPr showGuides="1">
      <p:cViewPr varScale="1">
        <p:scale>
          <a:sx n="113" d="100"/>
          <a:sy n="113" d="100"/>
        </p:scale>
        <p:origin x="830" y="77"/>
      </p:cViewPr>
      <p:guideLst>
        <p:guide orient="horz" pos="1779"/>
        <p:guide pos="2857"/>
      </p:guideLst>
    </p:cSldViewPr>
  </p:slideViewPr>
  <p:notesTextViewPr>
    <p:cViewPr>
      <p:scale>
        <a:sx n="33" d="100"/>
        <a:sy n="33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78" d="100"/>
          <a:sy n="78" d="100"/>
        </p:scale>
        <p:origin x="3978" y="108"/>
      </p:cViewPr>
      <p:guideLst>
        <p:guide orient="horz" pos="3110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DC348-601C-454D-AB3E-910BAD28013B}" type="datetimeFigureOut">
              <a:rPr lang="ru-RU" smtClean="0"/>
              <a:pPr/>
              <a:t>24.03.2025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951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951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6A673-6244-413F-8CDA-B4E2567210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8715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80A9B3-28E9-401B-9D00-F78008353508}" type="datetimeFigureOut">
              <a:rPr lang="ru-RU" smtClean="0"/>
              <a:pPr/>
              <a:t>24.03.2025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02394-0B0A-4EDE-B9F5-8E02A1CBA1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619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лож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31CA50-4D02-42EE-B4EA-4F88587961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1" y="2927"/>
            <a:ext cx="9142496" cy="514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2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7680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0C49-EE9D-46BF-B6A2-B049B687DA5D}" type="datetime1">
              <a:rPr lang="ru-RU" smtClean="0"/>
              <a:pPr/>
              <a:t>24.03.2025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327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327680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3946705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6"/>
          </p:nvPr>
        </p:nvSpPr>
        <p:spPr>
          <a:xfrm>
            <a:off x="3946705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82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305E-DE6A-4729-BCFA-EDC1CB7A887A}" type="datetime1">
              <a:rPr lang="ru-RU" smtClean="0"/>
              <a:pPr/>
              <a:t>24.03.2025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327484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327484" y="1275606"/>
            <a:ext cx="3513857" cy="345638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3946509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6"/>
          </p:nvPr>
        </p:nvSpPr>
        <p:spPr>
          <a:xfrm>
            <a:off x="3946509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439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447E8-08E5-4BBA-B2B9-9568E2697E8E}" type="datetime1">
              <a:rPr lang="ru-RU" smtClean="0"/>
              <a:pPr/>
              <a:t>24.03.2025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318654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318654" y="1275606"/>
            <a:ext cx="3513857" cy="345638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3937679" y="1275606"/>
            <a:ext cx="3513857" cy="3456384"/>
          </a:xfrm>
        </p:spPr>
        <p:txBody>
          <a:bodyPr anchor="ctr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5305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4572000" y="0"/>
            <a:ext cx="3220419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310" y="303498"/>
            <a:ext cx="3888431" cy="82809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0982-2764-40A5-A15C-3F4B86BA9319}" type="datetime1">
              <a:rPr lang="ru-RU" smtClean="0"/>
              <a:pPr/>
              <a:t>24.03.2025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324310" y="1131590"/>
            <a:ext cx="388843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324311" y="1275606"/>
            <a:ext cx="3892522" cy="3456384"/>
          </a:xfrm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29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 rot="18900000">
            <a:off x="-4106772" y="3657969"/>
            <a:ext cx="4298221" cy="462694"/>
          </a:xfrm>
          <a:prstGeom prst="rect">
            <a:avLst/>
          </a:prstGeom>
          <a:solidFill>
            <a:srgbClr val="00B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 userDrawn="1"/>
        </p:nvSpPr>
        <p:spPr>
          <a:xfrm rot="18900000">
            <a:off x="-488120" y="3740667"/>
            <a:ext cx="1439398" cy="1439398"/>
          </a:xfrm>
          <a:prstGeom prst="rect">
            <a:avLst/>
          </a:prstGeom>
          <a:solidFill>
            <a:srgbClr val="00C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 userDrawn="1"/>
        </p:nvSpPr>
        <p:spPr>
          <a:xfrm rot="18900000">
            <a:off x="-2149783" y="1677235"/>
            <a:ext cx="1439398" cy="1439398"/>
          </a:xfrm>
          <a:prstGeom prst="rect">
            <a:avLst/>
          </a:prstGeom>
          <a:solidFill>
            <a:srgbClr val="F2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0373" y="303498"/>
            <a:ext cx="3888431" cy="82809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806585" y="4803998"/>
            <a:ext cx="2133600" cy="216024"/>
          </a:xfrm>
        </p:spPr>
        <p:txBody>
          <a:bodyPr/>
          <a:lstStyle/>
          <a:p>
            <a:fld id="{22FDA06B-CFDB-4B86-A38B-2382B61397EA}" type="datetime1">
              <a:rPr lang="ru-RU" smtClean="0"/>
              <a:pPr/>
              <a:t>24.03.2025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02829" y="4803998"/>
            <a:ext cx="432048" cy="216024"/>
          </a:xfrm>
        </p:spPr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-1129952" y="726825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  <p:custDataLst>
              <p:custData r:id="rId1"/>
            </p:custDataLst>
          </p:nvPr>
        </p:nvSpPr>
        <p:spPr>
          <a:xfrm>
            <a:off x="3540374" y="1275606"/>
            <a:ext cx="2169524" cy="2304256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7"/>
          </p:nvPr>
        </p:nvSpPr>
        <p:spPr>
          <a:xfrm>
            <a:off x="-3058684" y="-1185930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791580" y="265396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5" name="Рисунок 2"/>
          <p:cNvSpPr>
            <a:spLocks noGrp="1"/>
          </p:cNvSpPr>
          <p:nvPr>
            <p:ph type="pic" idx="19"/>
          </p:nvPr>
        </p:nvSpPr>
        <p:spPr>
          <a:xfrm>
            <a:off x="-3051484" y="265396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7" name="Прямоугольник 16"/>
          <p:cNvSpPr/>
          <p:nvPr userDrawn="1"/>
        </p:nvSpPr>
        <p:spPr>
          <a:xfrm rot="18900000">
            <a:off x="-2595540" y="2096765"/>
            <a:ext cx="673246" cy="45719"/>
          </a:xfrm>
          <a:prstGeom prst="rect">
            <a:avLst/>
          </a:prstGeom>
          <a:solidFill>
            <a:srgbClr val="00B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76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Два объект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9" y="1544381"/>
            <a:ext cx="2772308" cy="101410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C0A6-26FC-4C6C-BC8C-69760912FB24}" type="datetime1">
              <a:rPr lang="ru-RU" smtClean="0"/>
              <a:pPr/>
              <a:t>24.03.2025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3219911" y="0"/>
            <a:ext cx="2252189" cy="2571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  <p:custDataLst>
              <p:custData r:id="rId1"/>
            </p:custDataLst>
          </p:nvPr>
        </p:nvSpPr>
        <p:spPr>
          <a:xfrm>
            <a:off x="323528" y="2666497"/>
            <a:ext cx="2700299" cy="920638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16"/>
          </p:nvPr>
        </p:nvSpPr>
        <p:spPr>
          <a:xfrm>
            <a:off x="3219911" y="2643758"/>
            <a:ext cx="4555937" cy="24997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0" name="Рисунок 2"/>
          <p:cNvSpPr>
            <a:spLocks noGrp="1"/>
          </p:cNvSpPr>
          <p:nvPr>
            <p:ph type="pic" idx="17"/>
          </p:nvPr>
        </p:nvSpPr>
        <p:spPr>
          <a:xfrm>
            <a:off x="5544616" y="0"/>
            <a:ext cx="2231232" cy="2571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437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C57F-92A9-472B-88B9-AEB59DD80E27}" type="datetime1">
              <a:rPr lang="ru-RU" smtClean="0"/>
              <a:pPr/>
              <a:t>24.03.2025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6" name="Прямая соединительная линия 5"/>
          <p:cNvCxnSpPr/>
          <p:nvPr userDrawn="1"/>
        </p:nvCxnSpPr>
        <p:spPr>
          <a:xfrm>
            <a:off x="323528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88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3B26-30B4-4EE7-B25A-597A156C8368}" type="datetime1">
              <a:rPr lang="ru-RU" smtClean="0"/>
              <a:pPr/>
              <a:t>24.03.2025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50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311" y="303498"/>
            <a:ext cx="2627509" cy="154817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4311" y="1923678"/>
            <a:ext cx="2627509" cy="26709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34CC1-A8EA-4A67-8857-B875F9F15488}" type="datetime1">
              <a:rPr lang="ru-RU" smtClean="0"/>
              <a:pPr/>
              <a:t>24.03.2025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2"/>
          <p:cNvSpPr>
            <a:spLocks noGrp="1"/>
          </p:cNvSpPr>
          <p:nvPr>
            <p:ph sz="half" idx="13"/>
          </p:nvPr>
        </p:nvSpPr>
        <p:spPr>
          <a:xfrm>
            <a:off x="3219911" y="303497"/>
            <a:ext cx="4232409" cy="4298511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1432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311" y="3478843"/>
            <a:ext cx="5486400" cy="425054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24310" y="87474"/>
            <a:ext cx="7110567" cy="327636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4311" y="3975906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85FE-7502-42DD-9C99-22230E224817}" type="datetime1">
              <a:rPr lang="ru-RU" smtClean="0"/>
              <a:pPr/>
              <a:t>24.03.2025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49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Два объекта">
    <p:bg>
      <p:bgPr>
        <a:gradFill>
          <a:gsLst>
            <a:gs pos="0">
              <a:srgbClr val="0072DF"/>
            </a:gs>
            <a:gs pos="100000">
              <a:srgbClr val="003E8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2"/>
          <p:cNvSpPr>
            <a:spLocks noGrp="1"/>
          </p:cNvSpPr>
          <p:nvPr>
            <p:ph type="pic" idx="14"/>
          </p:nvPr>
        </p:nvSpPr>
        <p:spPr>
          <a:xfrm>
            <a:off x="456398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824028" y="4803998"/>
            <a:ext cx="2133600" cy="216024"/>
          </a:xfrm>
        </p:spPr>
        <p:txBody>
          <a:bodyPr/>
          <a:lstStyle/>
          <a:p>
            <a:fld id="{943FD93D-F9B5-4A7A-8567-1C61FE40F3F3}" type="datetime1">
              <a:rPr lang="ru-RU" smtClean="0"/>
              <a:pPr/>
              <a:t>24.03.2025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20272" y="4803998"/>
            <a:ext cx="432048" cy="216024"/>
          </a:xfrm>
        </p:spPr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24311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Объект 2"/>
          <p:cNvSpPr>
            <a:spLocks noGrp="1"/>
          </p:cNvSpPr>
          <p:nvPr>
            <p:ph sz="half" idx="15"/>
          </p:nvPr>
        </p:nvSpPr>
        <p:spPr>
          <a:xfrm>
            <a:off x="324312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4416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Два объекта">
    <p:bg>
      <p:bgPr>
        <a:solidFill>
          <a:srgbClr val="00B0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4563764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437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88024" y="4803998"/>
            <a:ext cx="2133600" cy="216024"/>
          </a:xfrm>
        </p:spPr>
        <p:txBody>
          <a:bodyPr/>
          <a:lstStyle/>
          <a:p>
            <a:fld id="{4FCC34CB-239E-4355-B891-05A612BCD219}" type="datetime1">
              <a:rPr lang="ru-RU" smtClean="0"/>
              <a:pPr/>
              <a:t>24.03.2025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984268" y="4803998"/>
            <a:ext cx="432048" cy="216024"/>
          </a:xfrm>
        </p:spPr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327438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330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Два объекта">
    <p:bg>
      <p:bgPr>
        <a:solidFill>
          <a:srgbClr val="F26F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457200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31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58B5-A929-41AC-A76E-99C5FDB10AF3}" type="datetime1">
              <a:rPr lang="ru-RU" smtClean="0"/>
              <a:pPr/>
              <a:t>24.03.2025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32431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3406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Два объекта">
    <p:bg>
      <p:bgPr>
        <a:solidFill>
          <a:srgbClr val="00C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457200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31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4E2A-D822-4A4F-B6DA-5E97CDAA9F2A}" type="datetime1">
              <a:rPr lang="ru-RU" smtClean="0"/>
              <a:pPr/>
              <a:t>24.03.2025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32431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1233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4311" y="303497"/>
            <a:ext cx="7110566" cy="82809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4311" y="1311610"/>
            <a:ext cx="7110566" cy="331236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323528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22ABC-F446-4C32-B396-3B4504EBC8E6}" type="datetime1">
              <a:rPr lang="ru-RU" smtClean="0"/>
              <a:pPr/>
              <a:t>24.03.2025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38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3098A-50EF-40CD-BDCD-3791B8F42B0D}" type="datetime1">
              <a:rPr lang="ru-RU" smtClean="0"/>
              <a:pPr/>
              <a:t>24.03.2025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306085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51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311" y="2031690"/>
            <a:ext cx="7110566" cy="252028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4311" y="402492"/>
            <a:ext cx="7110566" cy="137717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B75B-3AFA-49E9-B7A9-2DE2C139D566}" type="datetime1">
              <a:rPr lang="ru-RU" smtClean="0"/>
              <a:pPr/>
              <a:t>24.03.2025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323528" y="1923678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28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1347613"/>
            <a:ext cx="3513857" cy="3247009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94501-F38F-4042-9EA1-D7379B80EFB2}" type="datetime1">
              <a:rPr lang="ru-RU" smtClean="0"/>
              <a:pPr/>
              <a:t>24.03.2025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323528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бъект 2"/>
          <p:cNvSpPr>
            <a:spLocks noGrp="1"/>
          </p:cNvSpPr>
          <p:nvPr>
            <p:ph sz="half" idx="13"/>
          </p:nvPr>
        </p:nvSpPr>
        <p:spPr>
          <a:xfrm>
            <a:off x="3938463" y="1354999"/>
            <a:ext cx="3513857" cy="3247009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0354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03498"/>
            <a:ext cx="7128792" cy="828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311610"/>
            <a:ext cx="7128792" cy="3312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806585" y="4803998"/>
            <a:ext cx="2133600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CA5BB6B-C98F-474E-9E24-4E0F1BBFF726}" type="datetime1">
              <a:rPr lang="ru-RU" smtClean="0"/>
              <a:pPr/>
              <a:t>24.03.2025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24311" y="4803998"/>
            <a:ext cx="2895600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02829" y="4803998"/>
            <a:ext cx="432048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1AC4C0-C0A6-4B97-BFEC-E7A1BCAE85B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7774263" y="-450"/>
            <a:ext cx="1369141" cy="51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1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5" r:id="rId2"/>
    <p:sldLayoutId id="2147483666" r:id="rId3"/>
    <p:sldLayoutId id="2147483667" r:id="rId4"/>
    <p:sldLayoutId id="2147483668" r:id="rId5"/>
    <p:sldLayoutId id="2147483649" r:id="rId6"/>
    <p:sldLayoutId id="2147483650" r:id="rId7"/>
    <p:sldLayoutId id="2147483651" r:id="rId8"/>
    <p:sldLayoutId id="2147483652" r:id="rId9"/>
    <p:sldLayoutId id="2147483661" r:id="rId10"/>
    <p:sldLayoutId id="2147483662" r:id="rId11"/>
    <p:sldLayoutId id="2147483663" r:id="rId12"/>
    <p:sldLayoutId id="2147483664" r:id="rId13"/>
    <p:sldLayoutId id="2147483669" r:id="rId14"/>
    <p:sldLayoutId id="2147483670" r:id="rId15"/>
    <p:sldLayoutId id="2147483654" r:id="rId16"/>
    <p:sldLayoutId id="2147483655" r:id="rId17"/>
    <p:sldLayoutId id="2147483656" r:id="rId18"/>
    <p:sldLayoutId id="2147483657" r:id="rId1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3E8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D8A628-F7D6-40A4-B52C-3C06CD20594D}"/>
              </a:ext>
            </a:extLst>
          </p:cNvPr>
          <p:cNvSpPr txBox="1"/>
          <p:nvPr/>
        </p:nvSpPr>
        <p:spPr>
          <a:xfrm>
            <a:off x="5183560" y="646158"/>
            <a:ext cx="3960440" cy="723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1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VII </a:t>
            </a:r>
            <a:r>
              <a:rPr lang="ru-RU" sz="11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НАУЧНО-ПРАКТИЧЕСКАЯ КОНФЕРЕНЦИЯ</a:t>
            </a:r>
            <a:br>
              <a:rPr lang="ru-RU" sz="11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ru-RU" sz="12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«Практики дошкольного образования: ориентир на ребёнка»</a:t>
            </a:r>
            <a:endParaRPr lang="en-US" sz="120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946519-569D-44C7-A81F-30E78328E62F}"/>
              </a:ext>
            </a:extLst>
          </p:cNvPr>
          <p:cNvSpPr txBox="1"/>
          <p:nvPr/>
        </p:nvSpPr>
        <p:spPr>
          <a:xfrm>
            <a:off x="323020" y="4173390"/>
            <a:ext cx="88209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Чепикова Э.А., заведующий ГБДОУ №69 Красносельского района Санкт-Петербурга</a:t>
            </a:r>
          </a:p>
          <a:p>
            <a:pPr algn="r"/>
            <a:r>
              <a:rPr lang="ru-RU" sz="1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Березина И.Д., воспитатель ГБДОУ №69 Красносельского района Санкт-Петербурга</a:t>
            </a:r>
          </a:p>
          <a:p>
            <a:pPr algn="r"/>
            <a:r>
              <a:rPr lang="ru-RU" sz="1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Мельникова Н.В., педагог-организатор ГБДОУ №69 Красносельского района Санкт-Петербурга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D8A628-F7D6-40A4-B52C-3C06CD20594D}"/>
              </a:ext>
            </a:extLst>
          </p:cNvPr>
          <p:cNvSpPr txBox="1"/>
          <p:nvPr/>
        </p:nvSpPr>
        <p:spPr>
          <a:xfrm>
            <a:off x="863588" y="2480354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«Чтение с увлечением!»</a:t>
            </a:r>
            <a:endParaRPr lang="en-US" sz="400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5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052" y="717118"/>
            <a:ext cx="789130" cy="7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3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2CA76-7813-7180-6CEF-874AFD1D5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Users\Work\Desktop\Логотип.png">
            <a:extLst>
              <a:ext uri="{FF2B5EF4-FFF2-40B4-BE49-F238E27FC236}">
                <a16:creationId xmlns:a16="http://schemas.microsoft.com/office/drawing/2014/main" id="{86F0E529-6F1D-41FB-E9E7-D758957A2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09" y="188488"/>
            <a:ext cx="433016" cy="43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C3E937-785F-8F8A-6CB0-9AB4A668FD07}"/>
              </a:ext>
            </a:extLst>
          </p:cNvPr>
          <p:cNvSpPr txBox="1"/>
          <p:nvPr/>
        </p:nvSpPr>
        <p:spPr>
          <a:xfrm>
            <a:off x="174432" y="188488"/>
            <a:ext cx="333096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194E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VII</a:t>
            </a:r>
            <a:r>
              <a:rPr lang="ru-RU" sz="900" b="1" dirty="0">
                <a:solidFill>
                  <a:srgbClr val="194E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НАУЧНО-ПРАКТИЧЕСКАЯ КОНФЕРЕНЦИЯ</a:t>
            </a:r>
            <a:br>
              <a:rPr lang="ru-RU" sz="900" b="1" dirty="0">
                <a:solidFill>
                  <a:srgbClr val="194E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000" b="1" dirty="0">
                <a:solidFill>
                  <a:srgbClr val="194E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«Практики дошкольного образования:</a:t>
            </a:r>
          </a:p>
          <a:p>
            <a:pPr algn="ctr"/>
            <a:r>
              <a:rPr lang="ru-RU" sz="1000" b="1" dirty="0">
                <a:solidFill>
                  <a:srgbClr val="194E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ориентир на ребёнка»</a:t>
            </a:r>
            <a:endParaRPr lang="en-US" sz="1000" b="1" dirty="0">
              <a:solidFill>
                <a:srgbClr val="194E8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2DACFB5-CB92-04B5-F200-655170E98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17" y="843558"/>
            <a:ext cx="6995840" cy="415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EA7EA3-C328-DA5A-4C48-2F2514BD5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Users\Work\Desktop\Логотип.png">
            <a:extLst>
              <a:ext uri="{FF2B5EF4-FFF2-40B4-BE49-F238E27FC236}">
                <a16:creationId xmlns:a16="http://schemas.microsoft.com/office/drawing/2014/main" id="{9B6E0A0F-D8B6-22CC-3943-09A989F2E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09" y="188488"/>
            <a:ext cx="433016" cy="43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62880F-E73E-8789-953E-7310324BA488}"/>
              </a:ext>
            </a:extLst>
          </p:cNvPr>
          <p:cNvSpPr txBox="1"/>
          <p:nvPr/>
        </p:nvSpPr>
        <p:spPr>
          <a:xfrm>
            <a:off x="174432" y="188488"/>
            <a:ext cx="333096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194E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VII</a:t>
            </a:r>
            <a:r>
              <a:rPr lang="ru-RU" sz="900" b="1" dirty="0">
                <a:solidFill>
                  <a:srgbClr val="194E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НАУЧНО-ПРАКТИЧЕСКАЯ КОНФЕРЕНЦИЯ</a:t>
            </a:r>
            <a:br>
              <a:rPr lang="ru-RU" sz="900" b="1" dirty="0">
                <a:solidFill>
                  <a:srgbClr val="194E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000" b="1" dirty="0">
                <a:solidFill>
                  <a:srgbClr val="194E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«Практики дошкольного образования:</a:t>
            </a:r>
          </a:p>
          <a:p>
            <a:pPr algn="ctr"/>
            <a:r>
              <a:rPr lang="ru-RU" sz="1000" b="1" dirty="0">
                <a:solidFill>
                  <a:srgbClr val="194E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ориентир на ребёнка»</a:t>
            </a:r>
            <a:endParaRPr lang="en-US" sz="1000" b="1" dirty="0">
              <a:solidFill>
                <a:srgbClr val="194E8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6BF35B-C0AF-FA83-C251-9EDB87764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612" y="771550"/>
            <a:ext cx="5583076" cy="418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0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8AF1F2-D4F7-0699-B113-FA5ED316A027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/>
          <a:srcRect t="27" b="27"/>
          <a:stretch>
            <a:fillRect/>
          </a:stretch>
        </p:blipFill>
        <p:spPr>
          <a:xfrm>
            <a:off x="4572000" y="0"/>
            <a:ext cx="3219450" cy="5143500"/>
          </a:xfrm>
          <a:prstGeom prst="rect">
            <a:avLst/>
          </a:prstGeom>
        </p:spPr>
      </p:pic>
      <p:pic>
        <p:nvPicPr>
          <p:cNvPr id="10" name="Picture 5" descr="C:\Users\Work\Desktop\Логотип.png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09" y="188488"/>
            <a:ext cx="433016" cy="43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075" y="1131590"/>
            <a:ext cx="3888431" cy="14401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</a:t>
            </a:r>
            <a:br>
              <a:rPr lang="ru-RU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ВНИМАНИЕ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DE809F-0E1E-5615-5D85-EC1EBB33B4A4}"/>
              </a:ext>
            </a:extLst>
          </p:cNvPr>
          <p:cNvSpPr txBox="1"/>
          <p:nvPr/>
        </p:nvSpPr>
        <p:spPr>
          <a:xfrm>
            <a:off x="174432" y="188488"/>
            <a:ext cx="333096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VII</a:t>
            </a:r>
            <a:r>
              <a:rPr lang="ru-RU" sz="9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НАУЧНО-ПРАКТИЧЕСКАЯ КОНФЕРЕНЦИЯ</a:t>
            </a:r>
            <a:br>
              <a:rPr lang="ru-RU" sz="9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«Практики дошкольного образования:</a:t>
            </a:r>
          </a:p>
          <a:p>
            <a:pPr algn="ctr"/>
            <a:r>
              <a:rPr lang="ru-RU" sz="1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ориентир на ребёнка»</a:t>
            </a: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4936C5-6453-DE72-B4D1-58D18B697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4563" y="3507854"/>
            <a:ext cx="1224136" cy="12241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F8D4FA-BE16-B5F0-B7B9-22EFD8398485}"/>
              </a:ext>
            </a:extLst>
          </p:cNvPr>
          <p:cNvSpPr txBox="1"/>
          <p:nvPr/>
        </p:nvSpPr>
        <p:spPr>
          <a:xfrm>
            <a:off x="215516" y="3346995"/>
            <a:ext cx="24842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Государственное бюджетное дошкольное образовательное учреждение №69 Красносельского района Санкт-Петербурга </a:t>
            </a:r>
          </a:p>
        </p:txBody>
      </p:sp>
    </p:spTree>
    <p:extLst>
      <p:ext uri="{BB962C8B-B14F-4D97-AF65-F5344CB8AC3E}">
        <p14:creationId xmlns:p14="http://schemas.microsoft.com/office/powerpoint/2010/main" val="182230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1660" y="727097"/>
            <a:ext cx="4752528" cy="556543"/>
          </a:xfrm>
        </p:spPr>
        <p:txBody>
          <a:bodyPr>
            <a:normAutofit/>
          </a:bodyPr>
          <a:lstStyle/>
          <a:p>
            <a:pPr algn="r"/>
            <a:r>
              <a:rPr lang="ru-RU" sz="2800" b="1" dirty="0">
                <a:solidFill>
                  <a:srgbClr val="194E8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«Мешок историй»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DE29BD-B6A8-9CC5-BDD3-F6F61AF7B45A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2"/>
          <a:srcRect t="8292" b="8292"/>
          <a:stretch>
            <a:fillRect/>
          </a:stretch>
        </p:blipFill>
        <p:spPr>
          <a:xfrm>
            <a:off x="3984625" y="2571750"/>
            <a:ext cx="3603625" cy="2228850"/>
          </a:xfrm>
          <a:prstGeom prst="rect">
            <a:avLst/>
          </a:prstGeom>
        </p:spPr>
      </p:pic>
      <p:pic>
        <p:nvPicPr>
          <p:cNvPr id="10" name="Picture 5" descr="C:\Users\Work\Desktop\Логотип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09" y="188488"/>
            <a:ext cx="433016" cy="43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90C6B5-94CD-F9D7-9426-F028E71368AD}"/>
              </a:ext>
            </a:extLst>
          </p:cNvPr>
          <p:cNvSpPr txBox="1"/>
          <p:nvPr/>
        </p:nvSpPr>
        <p:spPr>
          <a:xfrm>
            <a:off x="174432" y="188488"/>
            <a:ext cx="333096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194E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VII</a:t>
            </a:r>
            <a:r>
              <a:rPr lang="ru-RU" sz="900" b="1" dirty="0">
                <a:solidFill>
                  <a:srgbClr val="194E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НАУЧНО-ПРАКТИЧЕСКАЯ КОНФЕРЕНЦИЯ</a:t>
            </a:r>
            <a:br>
              <a:rPr lang="ru-RU" sz="900" b="1" dirty="0">
                <a:solidFill>
                  <a:srgbClr val="194E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000" b="1" dirty="0">
                <a:solidFill>
                  <a:srgbClr val="194E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«Практики дошкольного образования:</a:t>
            </a:r>
          </a:p>
          <a:p>
            <a:pPr algn="ctr"/>
            <a:r>
              <a:rPr lang="ru-RU" sz="1000" b="1" dirty="0">
                <a:solidFill>
                  <a:srgbClr val="194E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ориентир на ребёнка»</a:t>
            </a:r>
            <a:endParaRPr lang="en-US" sz="1000" b="1" dirty="0">
              <a:solidFill>
                <a:srgbClr val="194E8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F12BBC66-BD58-EF8E-066D-178B7CE6BC69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91851B-0E49-0C45-2476-A66EDC6E4F38}"/>
              </a:ext>
            </a:extLst>
          </p:cNvPr>
          <p:cNvSpPr txBox="1"/>
          <p:nvPr/>
        </p:nvSpPr>
        <p:spPr>
          <a:xfrm>
            <a:off x="647564" y="1347614"/>
            <a:ext cx="64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194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нам решить вопрос «Как помочь ребёнку стать читателем?», а не «Как быстрее научить ребёнка читать?»</a:t>
            </a:r>
          </a:p>
        </p:txBody>
      </p:sp>
      <p:pic>
        <p:nvPicPr>
          <p:cNvPr id="9" name="Содержимое 15" descr="IMG_1520.jpg">
            <a:extLst>
              <a:ext uri="{FF2B5EF4-FFF2-40B4-BE49-F238E27FC236}">
                <a16:creationId xmlns:a16="http://schemas.microsoft.com/office/drawing/2014/main" id="{E925CCE4-56AD-DC7D-D3AE-BF17DF481CB0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4"/>
          <a:srcRect t="9357" b="9357"/>
          <a:stretch>
            <a:fillRect/>
          </a:stretch>
        </p:blipFill>
        <p:spPr>
          <a:xfrm>
            <a:off x="188913" y="2571750"/>
            <a:ext cx="3656012" cy="22288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898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6C509-FE23-3BEF-74D8-9AF3C7341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Users\Work\Desktop\Логотип.png">
            <a:extLst>
              <a:ext uri="{FF2B5EF4-FFF2-40B4-BE49-F238E27FC236}">
                <a16:creationId xmlns:a16="http://schemas.microsoft.com/office/drawing/2014/main" id="{4D646AF3-68DB-A829-EC4A-6170A1184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09" y="188488"/>
            <a:ext cx="433016" cy="43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E1BB56-E060-E622-0007-211A7275F534}"/>
              </a:ext>
            </a:extLst>
          </p:cNvPr>
          <p:cNvSpPr txBox="1"/>
          <p:nvPr/>
        </p:nvSpPr>
        <p:spPr>
          <a:xfrm>
            <a:off x="174432" y="188488"/>
            <a:ext cx="333096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194E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VII</a:t>
            </a:r>
            <a:r>
              <a:rPr lang="ru-RU" sz="900" b="1" dirty="0">
                <a:solidFill>
                  <a:srgbClr val="194E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НАУЧНО-ПРАКТИЧЕСКАЯ КОНФЕРЕНЦИЯ</a:t>
            </a:r>
            <a:br>
              <a:rPr lang="ru-RU" sz="900" b="1" dirty="0">
                <a:solidFill>
                  <a:srgbClr val="194E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000" b="1" dirty="0">
                <a:solidFill>
                  <a:srgbClr val="194E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«Практики дошкольного образования:</a:t>
            </a:r>
          </a:p>
          <a:p>
            <a:pPr algn="ctr"/>
            <a:r>
              <a:rPr lang="ru-RU" sz="1000" b="1" dirty="0">
                <a:solidFill>
                  <a:srgbClr val="194E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ориентир на ребёнка»</a:t>
            </a:r>
            <a:endParaRPr lang="en-US" sz="1000" b="1" dirty="0">
              <a:solidFill>
                <a:srgbClr val="194E8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2D887110-A35E-5824-EEE0-A3CAFCE16B90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2E2411-95A9-8E93-9288-AF73225FE306}"/>
              </a:ext>
            </a:extLst>
          </p:cNvPr>
          <p:cNvSpPr txBox="1"/>
          <p:nvPr/>
        </p:nvSpPr>
        <p:spPr>
          <a:xfrm>
            <a:off x="467544" y="1216885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194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Мешок историй - Сказка «Морозко»</a:t>
            </a:r>
          </a:p>
        </p:txBody>
      </p:sp>
      <p:pic>
        <p:nvPicPr>
          <p:cNvPr id="12" name="Picture 3" descr="C:\Users\admin\Desktop\Загрузки 2024\IMG_1695.jpg">
            <a:extLst>
              <a:ext uri="{FF2B5EF4-FFF2-40B4-BE49-F238E27FC236}">
                <a16:creationId xmlns:a16="http://schemas.microsoft.com/office/drawing/2014/main" id="{745ED581-1718-AFAE-3490-D28634AE8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r="8656" b="10510"/>
          <a:stretch/>
        </p:blipFill>
        <p:spPr bwMode="auto">
          <a:xfrm>
            <a:off x="143693" y="2117052"/>
            <a:ext cx="3940702" cy="2895506"/>
          </a:xfrm>
          <a:prstGeom prst="rect">
            <a:avLst/>
          </a:prstGeom>
          <a:noFill/>
        </p:spPr>
      </p:pic>
      <p:pic>
        <p:nvPicPr>
          <p:cNvPr id="16" name="Picture 4" descr="C:\Users\admin\Desktop\Загрузки 2024\IMG_1712.jpg">
            <a:extLst>
              <a:ext uri="{FF2B5EF4-FFF2-40B4-BE49-F238E27FC236}">
                <a16:creationId xmlns:a16="http://schemas.microsoft.com/office/drawing/2014/main" id="{BA1C2A1C-6F86-EA3F-ABA1-A7B5EB205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17213" t="4123" r="-1" b="4075"/>
          <a:stretch/>
        </p:blipFill>
        <p:spPr bwMode="auto">
          <a:xfrm>
            <a:off x="4135403" y="2117052"/>
            <a:ext cx="3481553" cy="28955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231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Users\Work\Desktop\Логотип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09" y="188488"/>
            <a:ext cx="433016" cy="43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DECB17-0FB1-E92E-718F-FCC3AE266B61}"/>
              </a:ext>
            </a:extLst>
          </p:cNvPr>
          <p:cNvSpPr txBox="1"/>
          <p:nvPr/>
        </p:nvSpPr>
        <p:spPr>
          <a:xfrm>
            <a:off x="448946" y="231206"/>
            <a:ext cx="333096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194E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VII</a:t>
            </a:r>
            <a:r>
              <a:rPr lang="ru-RU" sz="900" b="1" dirty="0">
                <a:solidFill>
                  <a:srgbClr val="194E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НАУЧНО-ПРАКТИЧЕСКАЯ КОНФЕРЕНЦИЯ</a:t>
            </a:r>
            <a:br>
              <a:rPr lang="ru-RU" sz="900" b="1" dirty="0">
                <a:solidFill>
                  <a:srgbClr val="194E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000" b="1" dirty="0">
                <a:solidFill>
                  <a:srgbClr val="194E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«Практики дошкольного образования:</a:t>
            </a:r>
          </a:p>
          <a:p>
            <a:pPr algn="ctr"/>
            <a:r>
              <a:rPr lang="ru-RU" sz="1000" b="1" dirty="0">
                <a:solidFill>
                  <a:srgbClr val="194E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ориентир на ребёнка»</a:t>
            </a:r>
            <a:endParaRPr lang="en-US" sz="1000" b="1" dirty="0">
              <a:solidFill>
                <a:srgbClr val="194E8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VID-20241217-WA0008">
            <a:hlinkClick r:id="" action="ppaction://media"/>
            <a:extLst>
              <a:ext uri="{FF2B5EF4-FFF2-40B4-BE49-F238E27FC236}">
                <a16:creationId xmlns:a16="http://schemas.microsoft.com/office/drawing/2014/main" id="{41681047-FEBE-F451-0E79-7D61F1E333A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9707.755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8848" y="140971"/>
            <a:ext cx="3131443" cy="4861558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33A7745-E0C0-5AFA-72B2-5CEE7BDC8C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09" y="1707654"/>
            <a:ext cx="3843579" cy="288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04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5966F-1D4C-6AA9-B06A-6664B875F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Users\Work\Desktop\Логотип.png">
            <a:extLst>
              <a:ext uri="{FF2B5EF4-FFF2-40B4-BE49-F238E27FC236}">
                <a16:creationId xmlns:a16="http://schemas.microsoft.com/office/drawing/2014/main" id="{0ACB79D1-02AA-C6AD-FAA4-087EE6FB7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09" y="188488"/>
            <a:ext cx="433016" cy="43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BE9292-C0EC-B01D-104B-DB7ACFCF5B2F}"/>
              </a:ext>
            </a:extLst>
          </p:cNvPr>
          <p:cNvSpPr txBox="1"/>
          <p:nvPr/>
        </p:nvSpPr>
        <p:spPr>
          <a:xfrm>
            <a:off x="174432" y="188488"/>
            <a:ext cx="333096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194E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VII</a:t>
            </a:r>
            <a:r>
              <a:rPr lang="ru-RU" sz="900" b="1" dirty="0">
                <a:solidFill>
                  <a:srgbClr val="194E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НАУЧНО-ПРАКТИЧЕСКАЯ КОНФЕРЕНЦИЯ</a:t>
            </a:r>
            <a:br>
              <a:rPr lang="ru-RU" sz="900" b="1" dirty="0">
                <a:solidFill>
                  <a:srgbClr val="194E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000" b="1" dirty="0">
                <a:solidFill>
                  <a:srgbClr val="194E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«Практики дошкольного образования:</a:t>
            </a:r>
          </a:p>
          <a:p>
            <a:pPr algn="ctr"/>
            <a:r>
              <a:rPr lang="ru-RU" sz="1000" b="1" dirty="0">
                <a:solidFill>
                  <a:srgbClr val="194E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ориентир на ребёнка»</a:t>
            </a:r>
            <a:endParaRPr lang="en-US" sz="1000" b="1" dirty="0">
              <a:solidFill>
                <a:srgbClr val="194E8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4C6D5B-3793-107C-1D22-E0446DE5FBB9}"/>
              </a:ext>
            </a:extLst>
          </p:cNvPr>
          <p:cNvSpPr txBox="1"/>
          <p:nvPr/>
        </p:nvSpPr>
        <p:spPr>
          <a:xfrm>
            <a:off x="603020" y="948686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«Календарь событий»</a:t>
            </a:r>
            <a:endParaRPr lang="ru-RU" sz="2800" b="1" dirty="0">
              <a:solidFill>
                <a:srgbClr val="194E87"/>
              </a:solidFill>
            </a:endParaRPr>
          </a:p>
        </p:txBody>
      </p:sp>
      <p:pic>
        <p:nvPicPr>
          <p:cNvPr id="2" name="Содержимое 12" descr="IMG_1549.jpg">
            <a:extLst>
              <a:ext uri="{FF2B5EF4-FFF2-40B4-BE49-F238E27FC236}">
                <a16:creationId xmlns:a16="http://schemas.microsoft.com/office/drawing/2014/main" id="{7A8F12D2-32F2-8371-E67C-381DD0852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66" y="2110120"/>
            <a:ext cx="3605480" cy="2844891"/>
          </a:xfrm>
          <a:prstGeom prst="rect">
            <a:avLst/>
          </a:prstGeom>
        </p:spPr>
      </p:pic>
      <p:pic>
        <p:nvPicPr>
          <p:cNvPr id="4" name="Рисунок 3" descr="IMG_1541.jpg">
            <a:extLst>
              <a:ext uri="{FF2B5EF4-FFF2-40B4-BE49-F238E27FC236}">
                <a16:creationId xmlns:a16="http://schemas.microsoft.com/office/drawing/2014/main" id="{906C10D7-884F-85EC-3D31-FB9177F601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348"/>
          <a:stretch>
            <a:fillRect/>
          </a:stretch>
        </p:blipFill>
        <p:spPr>
          <a:xfrm>
            <a:off x="3887924" y="2110122"/>
            <a:ext cx="3528392" cy="284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2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C39FD-5D49-E037-1394-D736D6E65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Users\Work\Desktop\Логотип.png">
            <a:extLst>
              <a:ext uri="{FF2B5EF4-FFF2-40B4-BE49-F238E27FC236}">
                <a16:creationId xmlns:a16="http://schemas.microsoft.com/office/drawing/2014/main" id="{CBD36137-E199-E95A-F095-51EA9C1A9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09" y="188488"/>
            <a:ext cx="433016" cy="43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D6E08C-D643-487B-1FE6-F4B02D6AA4FD}"/>
              </a:ext>
            </a:extLst>
          </p:cNvPr>
          <p:cNvSpPr txBox="1"/>
          <p:nvPr/>
        </p:nvSpPr>
        <p:spPr>
          <a:xfrm>
            <a:off x="174432" y="188488"/>
            <a:ext cx="333096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194E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VII</a:t>
            </a:r>
            <a:r>
              <a:rPr lang="ru-RU" sz="900" b="1" dirty="0">
                <a:solidFill>
                  <a:srgbClr val="194E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НАУЧНО-ПРАКТИЧЕСКАЯ КОНФЕРЕНЦИЯ</a:t>
            </a:r>
            <a:br>
              <a:rPr lang="ru-RU" sz="900" b="1" dirty="0">
                <a:solidFill>
                  <a:srgbClr val="194E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000" b="1" dirty="0">
                <a:solidFill>
                  <a:srgbClr val="194E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«Практики дошкольного образования:</a:t>
            </a:r>
          </a:p>
          <a:p>
            <a:pPr algn="ctr"/>
            <a:r>
              <a:rPr lang="ru-RU" sz="1000" b="1" dirty="0">
                <a:solidFill>
                  <a:srgbClr val="194E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ориентир на ребёнка»</a:t>
            </a:r>
            <a:endParaRPr lang="en-US" sz="1000" b="1" dirty="0">
              <a:solidFill>
                <a:srgbClr val="194E8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67E920-A851-A069-BDA5-F6D1C14F0649}"/>
              </a:ext>
            </a:extLst>
          </p:cNvPr>
          <p:cNvSpPr txBox="1"/>
          <p:nvPr/>
        </p:nvSpPr>
        <p:spPr>
          <a:xfrm>
            <a:off x="603020" y="948686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Пушкин наше всё!</a:t>
            </a:r>
            <a:endParaRPr lang="ru-RU" sz="2800" b="1" dirty="0">
              <a:solidFill>
                <a:srgbClr val="194E87"/>
              </a:solidFill>
            </a:endParaRPr>
          </a:p>
        </p:txBody>
      </p:sp>
      <p:pic>
        <p:nvPicPr>
          <p:cNvPr id="5" name="Picture 2" descr="C:\Users\Наташа\Documents\2024-25\Чтение Книги\IHZC7959.JPG">
            <a:extLst>
              <a:ext uri="{FF2B5EF4-FFF2-40B4-BE49-F238E27FC236}">
                <a16:creationId xmlns:a16="http://schemas.microsoft.com/office/drawing/2014/main" id="{AE2D09F7-FBD8-1234-C830-735A04689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1989" y="1959450"/>
            <a:ext cx="4068452" cy="3051339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BD73029-E18E-5066-AABD-31F259733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6244" y="1959450"/>
            <a:ext cx="2592288" cy="303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9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C:\Users\Work\Desktop\Логотип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09" y="188488"/>
            <a:ext cx="433016" cy="43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A12566-6357-005A-668A-EC828CAB842C}"/>
              </a:ext>
            </a:extLst>
          </p:cNvPr>
          <p:cNvSpPr txBox="1"/>
          <p:nvPr/>
        </p:nvSpPr>
        <p:spPr>
          <a:xfrm>
            <a:off x="174432" y="188488"/>
            <a:ext cx="333096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194E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VII</a:t>
            </a:r>
            <a:r>
              <a:rPr lang="ru-RU" sz="900" b="1" dirty="0">
                <a:solidFill>
                  <a:srgbClr val="194E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НАУЧНО-ПРАКТИЧЕСКАЯ КОНФЕРЕНЦИЯ</a:t>
            </a:r>
            <a:br>
              <a:rPr lang="ru-RU" sz="900" b="1" dirty="0">
                <a:solidFill>
                  <a:srgbClr val="194E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000" b="1" dirty="0">
                <a:solidFill>
                  <a:srgbClr val="194E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«Практики дошкольного образования:</a:t>
            </a:r>
          </a:p>
          <a:p>
            <a:pPr algn="ctr"/>
            <a:r>
              <a:rPr lang="ru-RU" sz="1000" b="1" dirty="0">
                <a:solidFill>
                  <a:srgbClr val="194E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ориентир на ребёнка»</a:t>
            </a:r>
            <a:endParaRPr lang="en-US" sz="1000" b="1" dirty="0">
              <a:solidFill>
                <a:srgbClr val="194E8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VID_20250318_175916_552">
            <a:hlinkClick r:id="" action="ppaction://media"/>
            <a:extLst>
              <a:ext uri="{FF2B5EF4-FFF2-40B4-BE49-F238E27FC236}">
                <a16:creationId xmlns:a16="http://schemas.microsoft.com/office/drawing/2014/main" id="{AD0379E2-F15C-6908-F989-8B53E72219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99" y="879562"/>
            <a:ext cx="7645571" cy="4183462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4183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5FAB1-AD9D-BE5B-7D9E-3E8A39293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Users\Work\Desktop\Логотип.png">
            <a:extLst>
              <a:ext uri="{FF2B5EF4-FFF2-40B4-BE49-F238E27FC236}">
                <a16:creationId xmlns:a16="http://schemas.microsoft.com/office/drawing/2014/main" id="{23570EB1-70BF-AF2E-392D-A4752C61B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09" y="188488"/>
            <a:ext cx="433016" cy="43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CDA525-2F21-6D4C-A32F-E5AAFC589CAE}"/>
              </a:ext>
            </a:extLst>
          </p:cNvPr>
          <p:cNvSpPr txBox="1"/>
          <p:nvPr/>
        </p:nvSpPr>
        <p:spPr>
          <a:xfrm>
            <a:off x="174432" y="188488"/>
            <a:ext cx="333096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194E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VII</a:t>
            </a:r>
            <a:r>
              <a:rPr lang="ru-RU" sz="900" b="1" dirty="0">
                <a:solidFill>
                  <a:srgbClr val="194E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НАУЧНО-ПРАКТИЧЕСКАЯ КОНФЕРЕНЦИЯ</a:t>
            </a:r>
            <a:br>
              <a:rPr lang="ru-RU" sz="900" b="1" dirty="0">
                <a:solidFill>
                  <a:srgbClr val="194E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000" b="1" dirty="0">
                <a:solidFill>
                  <a:srgbClr val="194E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«Практики дошкольного образования:</a:t>
            </a:r>
          </a:p>
          <a:p>
            <a:pPr algn="ctr"/>
            <a:r>
              <a:rPr lang="ru-RU" sz="1000" b="1" dirty="0">
                <a:solidFill>
                  <a:srgbClr val="194E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ориентир на ребёнка»</a:t>
            </a:r>
            <a:endParaRPr lang="en-US" sz="1000" b="1" dirty="0">
              <a:solidFill>
                <a:srgbClr val="194E8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AB2F12-E5C8-CC8A-2880-53A1FC7C60BB}"/>
              </a:ext>
            </a:extLst>
          </p:cNvPr>
          <p:cNvSpPr txBox="1"/>
          <p:nvPr/>
        </p:nvSpPr>
        <p:spPr>
          <a:xfrm>
            <a:off x="539552" y="807554"/>
            <a:ext cx="648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194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Календарь событий «День Золотой осени». Учимся видеть красоту явлений природы через призму стихов великих русских поэтов.</a:t>
            </a:r>
            <a:endParaRPr lang="ru-RU" sz="2400" dirty="0">
              <a:solidFill>
                <a:srgbClr val="194E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8EE300-9B46-73AE-0C2C-3F72AA789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24" y="1743658"/>
            <a:ext cx="4680520" cy="331543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DA61EE-F355-6DF6-E0AA-3A7655A5C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1743657"/>
            <a:ext cx="2356711" cy="333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3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60AEC-908A-9E2F-85FD-007EEFF2E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Users\Work\Desktop\Логотип.png">
            <a:extLst>
              <a:ext uri="{FF2B5EF4-FFF2-40B4-BE49-F238E27FC236}">
                <a16:creationId xmlns:a16="http://schemas.microsoft.com/office/drawing/2014/main" id="{0723C985-0CFC-5FB9-70DA-C5BB8240A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09" y="188488"/>
            <a:ext cx="433016" cy="43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2FB93F-C07F-676D-84FF-C33F47ADD372}"/>
              </a:ext>
            </a:extLst>
          </p:cNvPr>
          <p:cNvSpPr txBox="1"/>
          <p:nvPr/>
        </p:nvSpPr>
        <p:spPr>
          <a:xfrm>
            <a:off x="174432" y="188488"/>
            <a:ext cx="333096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194E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VII</a:t>
            </a:r>
            <a:r>
              <a:rPr lang="ru-RU" sz="900" b="1" dirty="0">
                <a:solidFill>
                  <a:srgbClr val="194E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НАУЧНО-ПРАКТИЧЕСКАЯ КОНФЕРЕНЦИЯ</a:t>
            </a:r>
            <a:br>
              <a:rPr lang="ru-RU" sz="900" b="1" dirty="0">
                <a:solidFill>
                  <a:srgbClr val="194E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000" b="1" dirty="0">
                <a:solidFill>
                  <a:srgbClr val="194E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«Практики дошкольного образования:</a:t>
            </a:r>
          </a:p>
          <a:p>
            <a:pPr algn="ctr"/>
            <a:r>
              <a:rPr lang="ru-RU" sz="1000" b="1" dirty="0">
                <a:solidFill>
                  <a:srgbClr val="194E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ориентир на ребёнка»</a:t>
            </a:r>
            <a:endParaRPr lang="en-US" sz="1000" b="1" dirty="0">
              <a:solidFill>
                <a:srgbClr val="194E8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2C319C-223E-1C28-5623-DA217058DD19}"/>
              </a:ext>
            </a:extLst>
          </p:cNvPr>
          <p:cNvSpPr txBox="1"/>
          <p:nvPr/>
        </p:nvSpPr>
        <p:spPr>
          <a:xfrm>
            <a:off x="585980" y="723365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«Чтение – Увлечение»</a:t>
            </a:r>
            <a:endParaRPr lang="ru-RU" sz="2400" b="1" dirty="0">
              <a:solidFill>
                <a:srgbClr val="194E87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8322DB-019B-4581-06AA-2FFDA6467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004" y="1323490"/>
            <a:ext cx="4968671" cy="373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7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ПМОФ20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ontrol xmlns="http://schemas.microsoft.com/VisualStudio/2011/storyboarding/control">
  <Id Name="c3dd6c66-2e05-4d33-9e0f-664cba477aa4" Revision="1" Stencil="System.MyShapes" StencilVersion="1.0"/>
</Control>
</file>

<file path=customXml/item2.xml><?xml version="1.0" encoding="utf-8"?>
<Control xmlns="http://schemas.microsoft.com/VisualStudio/2011/storyboarding/control">
  <Id Name="c3dd6c66-2e05-4d33-9e0f-664cba477aa4" Revision="1" Stencil="System.MyShapes" StencilVersion="1.0"/>
</Control>
</file>

<file path=customXml/itemProps1.xml><?xml version="1.0" encoding="utf-8"?>
<ds:datastoreItem xmlns:ds="http://schemas.openxmlformats.org/officeDocument/2006/customXml" ds:itemID="{5F449AF6-F624-45D8-A2A5-00D02B541F72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5AF39C9F-930B-4A50-9738-9CC92B4C5057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12839</TotalTime>
  <Words>286</Words>
  <Application>Microsoft Office PowerPoint</Application>
  <PresentationFormat>Экран (16:9)</PresentationFormat>
  <Paragraphs>36</Paragraphs>
  <Slides>12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Open Sans SemiBold</vt:lpstr>
      <vt:lpstr>Times New Roman</vt:lpstr>
      <vt:lpstr>Тема Office</vt:lpstr>
      <vt:lpstr>Презентация PowerPoint</vt:lpstr>
      <vt:lpstr>Проект «Мешок историй»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Николаева Елена Борисовна</dc:creator>
  <cp:lastModifiedBy>Наталья Захарова</cp:lastModifiedBy>
  <cp:revision>341</cp:revision>
  <cp:lastPrinted>2017-03-30T08:39:18Z</cp:lastPrinted>
  <dcterms:created xsi:type="dcterms:W3CDTF">2017-03-23T13:26:11Z</dcterms:created>
  <dcterms:modified xsi:type="dcterms:W3CDTF">2025-03-24T16:28:21Z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</Properties>
</file>