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12192000"/>
  <p:embeddedFontLst>
    <p:embeddedFont>
      <p:font typeface="Heebo Bold" panose="020B0604020202020204" charset="-79"/>
      <p:regular r:id="rId15"/>
    </p:embeddedFont>
    <p:embeddedFont>
      <p:font typeface="Heebo Light" pitchFamily="2" charset="-79"/>
      <p:regular r:id="rId16"/>
    </p:embeddedFont>
    <p:embeddedFont>
      <p:font typeface="Montserrat" panose="00000500000000000000" pitchFamily="2" charset="-52"/>
      <p:regular r:id="rId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6" d="100"/>
          <a:sy n="76" d="100"/>
        </p:scale>
        <p:origin x="6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9134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 этой заключительной карточке мы подводим итоги, суммируя рассмотренные ошибки и эффективные приёмы. Основной вывод — создать среду, которая активно поддерживает и мотивирует ребёнка, а не просто предоставляет информацию.
Подчеркните главный принцип: среда должна вселять в ребёнка уверенность в своих силах.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Поблагодарите аудиторию за внимание • Сделайте паузу и дайте время для вопросов • Улыбнитесь и установите зрительный контакт с аудиторией • Будьте готовы ответить на вопросы или обсудить представленную информацию • Если вопросов нет, предложите свои контактные данные для дальнейшего общения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hyperlink" Target="https://gamma.app/?utm_source=made-with-gamma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5" name="Image 2" descr="preencoded.pn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744365"/>
            <a:ext cx="10868745" cy="1630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51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"Говорящая среда" в </a:t>
            </a:r>
            <a:r>
              <a:rPr lang="en-US" sz="5100" dirty="0" err="1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детском</a:t>
            </a:r>
            <a:r>
              <a:rPr lang="en-US" sz="51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5100" dirty="0" err="1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саду</a:t>
            </a:r>
            <a:r>
              <a:rPr lang="ru-RU" sz="51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 Как </a:t>
            </a:r>
            <a:r>
              <a:rPr lang="ru-RU" sz="510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начать завтра?. </a:t>
            </a:r>
            <a:endParaRPr lang="ru-RU" sz="5100" dirty="0">
              <a:solidFill>
                <a:srgbClr val="F2F0F4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en-US" sz="5100" dirty="0"/>
          </a:p>
        </p:txBody>
      </p:sp>
      <p:sp>
        <p:nvSpPr>
          <p:cNvPr id="3" name="Text 1"/>
          <p:cNvSpPr/>
          <p:nvPr/>
        </p:nvSpPr>
        <p:spPr>
          <a:xfrm>
            <a:off x="661475" y="3752750"/>
            <a:ext cx="11301925" cy="24067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                                                                                                                                                                  </a:t>
            </a:r>
            <a:endParaRPr lang="ru-RU" sz="1450" dirty="0">
              <a:solidFill>
                <a:srgbClr val="DCD7E5"/>
              </a:solidFill>
              <a:latin typeface="Heebo Light" pitchFamily="34" charset="0"/>
              <a:ea typeface="Heebo Light" pitchFamily="34" charset="-122"/>
              <a:cs typeface="Heebo Light" pitchFamily="34" charset="-120"/>
            </a:endParaRPr>
          </a:p>
          <a:p>
            <a:pPr marL="0" indent="0" algn="l">
              <a:lnSpc>
                <a:spcPct val="133000"/>
              </a:lnSpc>
              <a:buNone/>
            </a:pPr>
            <a:endParaRPr lang="ru-RU" sz="1450" dirty="0">
              <a:solidFill>
                <a:srgbClr val="DCD7E5"/>
              </a:solidFill>
              <a:latin typeface="Heebo Light" pitchFamily="34" charset="0"/>
              <a:ea typeface="Heebo Light" pitchFamily="34" charset="-122"/>
              <a:cs typeface="Heebo Light" pitchFamily="34" charset="-120"/>
            </a:endParaRPr>
          </a:p>
          <a:p>
            <a:pPr marL="0" indent="0" algn="l">
              <a:lnSpc>
                <a:spcPct val="133000"/>
              </a:lnSpc>
              <a:buNone/>
            </a:pPr>
            <a:endParaRPr lang="ru-RU" sz="1450" dirty="0">
              <a:solidFill>
                <a:srgbClr val="DCD7E5"/>
              </a:solidFill>
              <a:latin typeface="Heebo Light" pitchFamily="34" charset="0"/>
              <a:ea typeface="Heebo Light" pitchFamily="34" charset="-122"/>
              <a:cs typeface="Heebo Light" pitchFamily="34" charset="-120"/>
            </a:endParaRPr>
          </a:p>
          <a:p>
            <a:pPr marL="0" indent="0" algn="r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старший воспитатель  Н.М. Буданцева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31136C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9480" y="487263"/>
            <a:ext cx="4412445" cy="588347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562868"/>
            <a:ext cx="6296860" cy="498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Что такое «Говорящая среда»?</a:t>
            </a:r>
            <a:endParaRPr lang="en-US" sz="3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1263055"/>
            <a:ext cx="6296860" cy="115708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16163" y="1441549"/>
            <a:ext cx="5863681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Определение</a:t>
            </a:r>
            <a:endParaRPr lang="en-US" sz="1550" dirty="0"/>
          </a:p>
        </p:txBody>
      </p:sp>
      <p:sp>
        <p:nvSpPr>
          <p:cNvPr id="7" name="Text 3"/>
          <p:cNvSpPr/>
          <p:nvPr/>
        </p:nvSpPr>
        <p:spPr>
          <a:xfrm>
            <a:off x="916163" y="1771352"/>
            <a:ext cx="5863681" cy="470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Это способ организации пространства, который мотивирует, обучает и развивает без прямого указания взрослого.</a:t>
            </a:r>
            <a:endParaRPr lang="en-US" sz="12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2554684"/>
            <a:ext cx="6296860" cy="1157089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16163" y="2733179"/>
            <a:ext cx="5863681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Суть</a:t>
            </a:r>
            <a:endParaRPr lang="en-US" sz="1550" dirty="0"/>
          </a:p>
        </p:txBody>
      </p:sp>
      <p:sp>
        <p:nvSpPr>
          <p:cNvPr id="10" name="Text 5"/>
          <p:cNvSpPr/>
          <p:nvPr/>
        </p:nvSpPr>
        <p:spPr>
          <a:xfrm>
            <a:off x="916163" y="3062982"/>
            <a:ext cx="5863681" cy="470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Среда «говорит» с ребёнком через визуальные образы, схемы и продукты его деятельности.</a:t>
            </a:r>
            <a:endParaRPr lang="en-US" sz="12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846314"/>
            <a:ext cx="6296860" cy="1157089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16163" y="4024809"/>
            <a:ext cx="5863681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Цель</a:t>
            </a:r>
            <a:endParaRPr lang="en-US" sz="1550" dirty="0"/>
          </a:p>
        </p:txBody>
      </p:sp>
      <p:sp>
        <p:nvSpPr>
          <p:cNvPr id="13" name="Text 7"/>
          <p:cNvSpPr/>
          <p:nvPr/>
        </p:nvSpPr>
        <p:spPr>
          <a:xfrm>
            <a:off x="916163" y="4354612"/>
            <a:ext cx="5863681" cy="470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Чтобы ребёнок чувствовал: «Ты здесь важен», «Твой труд ценен», «Это твоё место».</a:t>
            </a:r>
            <a:endParaRPr lang="en-US" sz="12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5137944"/>
            <a:ext cx="6296860" cy="1157089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916163" y="5316438"/>
            <a:ext cx="5863681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Важно</a:t>
            </a:r>
            <a:endParaRPr lang="en-US" sz="1550" dirty="0"/>
          </a:p>
        </p:txBody>
      </p:sp>
      <p:sp>
        <p:nvSpPr>
          <p:cNvPr id="16" name="Text 9"/>
          <p:cNvSpPr/>
          <p:nvPr/>
        </p:nvSpPr>
        <p:spPr>
          <a:xfrm>
            <a:off x="916163" y="5646241"/>
            <a:ext cx="5863681" cy="470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Это не просто украшение — это инструмент развития речи и самостоятельности.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41734"/>
            <a:ext cx="1078679" cy="264616"/>
          </a:xfrm>
          <a:prstGeom prst="roundRect">
            <a:avLst>
              <a:gd name="adj" fmla="val 22126"/>
            </a:avLst>
          </a:prstGeom>
          <a:solidFill>
            <a:srgbClr val="1E0C41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765950" y="593923"/>
            <a:ext cx="1479315" cy="1602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ОШИБКА №1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661475" y="870545"/>
            <a:ext cx="10868745" cy="544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Среда для взрослых, а не для детей</a:t>
            </a:r>
            <a:endParaRPr lang="en-US" sz="34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222103"/>
            <a:ext cx="3527734" cy="352782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620601" y="1816596"/>
            <a:ext cx="6915870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 чём ошибка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4620601" y="2249388"/>
            <a:ext cx="6915870" cy="535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Воспитатели оформляют группу по своему вкусу, не спрашивая детей. Зоны статичны и не меняются.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4620601" y="2945606"/>
            <a:ext cx="6915870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Почему не работает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4620601" y="3378398"/>
            <a:ext cx="6915870" cy="535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Ребёнок не чувствует сопричастности. Центры активности превращаются в «мёртвые зоны».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4620601" y="4074616"/>
            <a:ext cx="6915870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Как должно быть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4620601" y="4507409"/>
            <a:ext cx="6915870" cy="535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3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Среда создаётся детьми (или совместно). Спросите, что им интересно: динозавры, космос, опыты.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4620601" y="5223669"/>
            <a:ext cx="6915870" cy="911820"/>
          </a:xfrm>
          <a:prstGeom prst="roundRect">
            <a:avLst>
              <a:gd name="adj" fmla="val 8026"/>
            </a:avLst>
          </a:prstGeom>
          <a:solidFill>
            <a:srgbClr val="31136C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4825" y="5459512"/>
            <a:ext cx="217780" cy="17422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186828" y="5411788"/>
            <a:ext cx="6175419" cy="535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Приём: «Чек-листы интересов» — дети рисуют или пишут печатными буквами темы, которые хотят изучать.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321693"/>
            <a:ext cx="1170256" cy="287139"/>
          </a:xfrm>
          <a:prstGeom prst="roundRect">
            <a:avLst>
              <a:gd name="adj" fmla="val 22118"/>
            </a:avLst>
          </a:prstGeom>
          <a:solidFill>
            <a:srgbClr val="1E0C41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774879" y="1378347"/>
            <a:ext cx="1553032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ОШИБКА №2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684437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Боязнь испортить стены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661475" y="2558554"/>
            <a:ext cx="1086874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«Стены нельзя портить», «скотч оставляет следы» — из-за этого информация статична, висит годами, и дети её не замечают.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661475" y="3376017"/>
            <a:ext cx="5339820" cy="2160290"/>
          </a:xfrm>
          <a:prstGeom prst="roundRect">
            <a:avLst>
              <a:gd name="adj" fmla="val 3675"/>
            </a:avLst>
          </a:prstGeom>
          <a:solidFill>
            <a:srgbClr val="31136C"/>
          </a:solidFill>
          <a:ln w="635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Shape 5"/>
          <p:cNvSpPr/>
          <p:nvPr/>
        </p:nvSpPr>
        <p:spPr>
          <a:xfrm>
            <a:off x="856832" y="3571379"/>
            <a:ext cx="567021" cy="567035"/>
          </a:xfrm>
          <a:prstGeom prst="ellipse">
            <a:avLst/>
          </a:prstGeom>
          <a:solidFill>
            <a:srgbClr val="581CA0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2800" y="3727252"/>
            <a:ext cx="255085" cy="255091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56832" y="4327426"/>
            <a:ext cx="49491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Леска и сетка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856832" y="4736108"/>
            <a:ext cx="49491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Натяните леску — мобильная выставочная система.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6190301" y="3376017"/>
            <a:ext cx="5339919" cy="2160290"/>
          </a:xfrm>
          <a:prstGeom prst="roundRect">
            <a:avLst>
              <a:gd name="adj" fmla="val 3675"/>
            </a:avLst>
          </a:prstGeom>
          <a:solidFill>
            <a:srgbClr val="31136C"/>
          </a:solidFill>
          <a:ln w="635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Shape 9"/>
          <p:cNvSpPr/>
          <p:nvPr/>
        </p:nvSpPr>
        <p:spPr>
          <a:xfrm>
            <a:off x="6385658" y="3571379"/>
            <a:ext cx="567021" cy="567035"/>
          </a:xfrm>
          <a:prstGeom prst="ellipse">
            <a:avLst/>
          </a:prstGeom>
          <a:solidFill>
            <a:srgbClr val="581CA0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41626" y="3727252"/>
            <a:ext cx="255085" cy="255091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6385658" y="4327426"/>
            <a:ext cx="49492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Нестандартные поверхности</a:t>
            </a:r>
            <a:endParaRPr lang="en-US" sz="1850" dirty="0"/>
          </a:p>
        </p:txBody>
      </p:sp>
      <p:sp>
        <p:nvSpPr>
          <p:cNvPr id="15" name="Text 11"/>
          <p:cNvSpPr/>
          <p:nvPr/>
        </p:nvSpPr>
        <p:spPr>
          <a:xfrm>
            <a:off x="6385658" y="4736108"/>
            <a:ext cx="494920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Двери, боковые стенки шкафчиков, торцы мебели — всё это рабочие площадки.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45405"/>
            <a:ext cx="895923" cy="219869"/>
          </a:xfrm>
          <a:prstGeom prst="roundRect">
            <a:avLst>
              <a:gd name="adj" fmla="val 22115"/>
            </a:avLst>
          </a:prstGeom>
          <a:solidFill>
            <a:srgbClr val="1E0C41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748289" y="588764"/>
            <a:ext cx="1331879" cy="1331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9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ОШИБКА №3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61475" y="809526"/>
            <a:ext cx="10868745" cy="4522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Мёртвый информационный стенд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61475" y="2959894"/>
            <a:ext cx="6941071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 чём ошибка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61475" y="3296642"/>
            <a:ext cx="6941071" cy="4087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1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Информация написана сложным языком, только для родителей. Или это «галерея» поделок, к которой нет доступа.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661475" y="3866158"/>
            <a:ext cx="6941071" cy="19050"/>
          </a:xfrm>
          <a:prstGeom prst="roundRect">
            <a:avLst>
              <a:gd name="adj" fmla="val 49999"/>
            </a:avLst>
          </a:prstGeom>
          <a:solidFill>
            <a:srgbClr val="DCD7E5">
              <a:alpha val="50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661475" y="4045942"/>
            <a:ext cx="6941071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Приём «Возьми с собой»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61475" y="4382691"/>
            <a:ext cx="6941071" cy="4087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1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Сделайте кармашки с мини-шпаргалками для родителей: памятки, стихи, игры. Что можно унести в карман.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961907" y="1538684"/>
            <a:ext cx="3574564" cy="226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Приём «Голос ребёнка»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961907" y="1875433"/>
            <a:ext cx="3574564" cy="6131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1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Размещайте не только готовый результат, но и </a:t>
            </a:r>
            <a:r>
              <a:rPr lang="en-US" sz="11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процесс</a:t>
            </a:r>
            <a:r>
              <a:rPr lang="en-US" sz="11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: фото детей за исследованием, их высказывания, схемы их рассуждений.</a:t>
            </a:r>
            <a:endParaRPr lang="en-US" sz="110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1907" y="2613223"/>
            <a:ext cx="3574564" cy="357465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297980"/>
            <a:ext cx="1170256" cy="287139"/>
          </a:xfrm>
          <a:prstGeom prst="roundRect">
            <a:avLst>
              <a:gd name="adj" fmla="val 22118"/>
            </a:avLst>
          </a:prstGeom>
          <a:solidFill>
            <a:srgbClr val="1E0C41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774879" y="1354634"/>
            <a:ext cx="1553032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ОШИБКА №4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66072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Игнорирование грамматических ошибок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661475" y="2723852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Проблема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661475" y="3208139"/>
            <a:ext cx="520379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Многие педагоги не исправляют ошибки или делают это резко: «Скажи правильно!». Или сами допускают ошибки в речи.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332776" y="2723852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Примеры ошибок детей</a:t>
            </a:r>
            <a:endParaRPr lang="en-US" sz="1850" dirty="0"/>
          </a:p>
        </p:txBody>
      </p:sp>
      <p:sp>
        <p:nvSpPr>
          <p:cNvPr id="8" name="Shape 6"/>
          <p:cNvSpPr/>
          <p:nvPr/>
        </p:nvSpPr>
        <p:spPr>
          <a:xfrm>
            <a:off x="6332776" y="3231753"/>
            <a:ext cx="2507394" cy="2115641"/>
          </a:xfrm>
          <a:prstGeom prst="roundRect">
            <a:avLst>
              <a:gd name="adj" fmla="val 3752"/>
            </a:avLst>
          </a:prstGeom>
          <a:solidFill>
            <a:srgbClr val="0D0A2C">
              <a:alpha val="95000"/>
            </a:srgbClr>
          </a:solidFill>
          <a:ln w="25399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6547182" y="3446165"/>
            <a:ext cx="207858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Фонетика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6547182" y="3930452"/>
            <a:ext cx="2078581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«жук — </a:t>
            </a:r>
            <a:r>
              <a:rPr lang="en-US" sz="1450" i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зюк</a:t>
            </a: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», «Саша — </a:t>
            </a:r>
            <a:r>
              <a:rPr lang="en-US" sz="1450" i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Шаша</a:t>
            </a: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», «арбуз — </a:t>
            </a:r>
            <a:r>
              <a:rPr lang="en-US" sz="1450" i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абузр</a:t>
            </a: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»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9029176" y="3231753"/>
            <a:ext cx="2507394" cy="2115641"/>
          </a:xfrm>
          <a:prstGeom prst="roundRect">
            <a:avLst>
              <a:gd name="adj" fmla="val 3752"/>
            </a:avLst>
          </a:prstGeom>
          <a:solidFill>
            <a:srgbClr val="0D0A2C">
              <a:alpha val="95000"/>
            </a:srgbClr>
          </a:solidFill>
          <a:ln w="25399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10"/>
          <p:cNvSpPr/>
          <p:nvPr/>
        </p:nvSpPr>
        <p:spPr>
          <a:xfrm>
            <a:off x="9243583" y="3446165"/>
            <a:ext cx="2078581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Словообразование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9243583" y="4225727"/>
            <a:ext cx="2078581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«Я помогал строить </a:t>
            </a:r>
            <a:r>
              <a:rPr lang="en-US" sz="1450" i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поросячий</a:t>
            </a: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домик», «Мама </a:t>
            </a:r>
            <a:r>
              <a:rPr lang="en-US" sz="1450" i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накрасавилась</a:t>
            </a: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»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31136C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89" y="500955"/>
            <a:ext cx="4391808" cy="585599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233360" y="544711"/>
            <a:ext cx="1829548" cy="273645"/>
          </a:xfrm>
          <a:prstGeom prst="roundRect">
            <a:avLst>
              <a:gd name="adj" fmla="val 22121"/>
            </a:avLst>
          </a:prstGeom>
          <a:noFill/>
          <a:ln w="6350">
            <a:solidFill>
              <a:srgbClr val="481C9E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5341407" y="598686"/>
            <a:ext cx="2223040" cy="165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00" dirty="0">
                <a:solidFill>
                  <a:srgbClr val="481C9E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РАБОТАЮЩИЙ ПРИЁМ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233360" y="887016"/>
            <a:ext cx="6296860" cy="5630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Мягкая коррекция</a:t>
            </a:r>
            <a:endParaRPr lang="en-US" sz="3500" dirty="0"/>
          </a:p>
        </p:txBody>
      </p:sp>
      <p:sp>
        <p:nvSpPr>
          <p:cNvPr id="7" name="Shape 4"/>
          <p:cNvSpPr/>
          <p:nvPr/>
        </p:nvSpPr>
        <p:spPr>
          <a:xfrm>
            <a:off x="5233360" y="1707654"/>
            <a:ext cx="405298" cy="405309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635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5300877" y="1741388"/>
            <a:ext cx="270166" cy="33774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5810303" y="1769566"/>
            <a:ext cx="5719917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Ошибка педагога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5810303" y="2154039"/>
            <a:ext cx="5719917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Требовать повторить правильную форму хором. Это неестественно и создаёт тревожность.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5233360" y="3060402"/>
            <a:ext cx="405298" cy="405309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635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9"/>
          <p:cNvSpPr/>
          <p:nvPr/>
        </p:nvSpPr>
        <p:spPr>
          <a:xfrm>
            <a:off x="5300877" y="3094137"/>
            <a:ext cx="270166" cy="33774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2100" dirty="0"/>
          </a:p>
        </p:txBody>
      </p:sp>
      <p:sp>
        <p:nvSpPr>
          <p:cNvPr id="13" name="Text 10"/>
          <p:cNvSpPr/>
          <p:nvPr/>
        </p:nvSpPr>
        <p:spPr>
          <a:xfrm>
            <a:off x="5810303" y="3122315"/>
            <a:ext cx="5719917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Опосредованное исправление</a:t>
            </a:r>
            <a:endParaRPr lang="en-US" sz="1750" dirty="0"/>
          </a:p>
        </p:txBody>
      </p:sp>
      <p:sp>
        <p:nvSpPr>
          <p:cNvPr id="14" name="Text 11"/>
          <p:cNvSpPr/>
          <p:nvPr/>
        </p:nvSpPr>
        <p:spPr>
          <a:xfrm>
            <a:off x="5810303" y="3506788"/>
            <a:ext cx="5719917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Взрослый повторяет фразу ребёнка, но правильно, включая её в свою речь.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5233360" y="4413151"/>
            <a:ext cx="405298" cy="405309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635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6" name="Text 13"/>
          <p:cNvSpPr/>
          <p:nvPr/>
        </p:nvSpPr>
        <p:spPr>
          <a:xfrm>
            <a:off x="5300877" y="4446885"/>
            <a:ext cx="270166" cy="33774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1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2100" dirty="0"/>
          </a:p>
        </p:txBody>
      </p:sp>
      <p:sp>
        <p:nvSpPr>
          <p:cNvPr id="17" name="Text 14"/>
          <p:cNvSpPr/>
          <p:nvPr/>
        </p:nvSpPr>
        <p:spPr>
          <a:xfrm>
            <a:off x="5810303" y="4475063"/>
            <a:ext cx="5719917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Пример в действии</a:t>
            </a:r>
            <a:endParaRPr lang="en-US" sz="1750" dirty="0"/>
          </a:p>
        </p:txBody>
      </p:sp>
      <p:sp>
        <p:nvSpPr>
          <p:cNvPr id="18" name="Text 15"/>
          <p:cNvSpPr/>
          <p:nvPr/>
        </p:nvSpPr>
        <p:spPr>
          <a:xfrm>
            <a:off x="5810303" y="4859536"/>
            <a:ext cx="5719917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Ребёнок: «У меня много </a:t>
            </a:r>
            <a:r>
              <a:rPr lang="en-US" sz="1400" i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карандашов</a:t>
            </a: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». Воспитатель: «Отлично, у тебя много </a:t>
            </a:r>
            <a:r>
              <a:rPr lang="en-US" sz="1400" b="1" dirty="0">
                <a:solidFill>
                  <a:srgbClr val="DCD7E5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карандашей</a:t>
            </a:r>
            <a:r>
              <a:rPr lang="en-US" sz="1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. Давай посчитаем».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5233360" y="5615682"/>
            <a:ext cx="6296860" cy="697508"/>
          </a:xfrm>
          <a:prstGeom prst="roundRect">
            <a:avLst>
              <a:gd name="adj" fmla="val 10848"/>
            </a:avLst>
          </a:prstGeom>
          <a:solidFill>
            <a:srgbClr val="31136C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3438" y="5858768"/>
            <a:ext cx="225122" cy="180082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5818637" y="5832277"/>
            <a:ext cx="6141090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Важно: никогда не иронизировать над ошибками ребёнка.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808335"/>
            <a:ext cx="1919239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481C9E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774879" y="864989"/>
            <a:ext cx="2302016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481C9E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РАБОТАЮЩИЙ ПРИЁМ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171079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Автодидактичность</a:t>
            </a:r>
            <a:endParaRPr lang="en-US" sz="37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295227"/>
            <a:ext cx="3504219" cy="350430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633201" y="2234208"/>
            <a:ext cx="69032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Суть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4633201" y="2718495"/>
            <a:ext cx="690326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Материалы сами «подсказывают», что с ними делать — без участия взрослого.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4633201" y="3512344"/>
            <a:ext cx="69032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Визуальные алгоритмы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4633201" y="3996630"/>
            <a:ext cx="690326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Схемы умывания, одевания, дежурства. Это снимает тревожность: «Тебе будет понятен твой день».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4633201" y="4790480"/>
            <a:ext cx="69032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Игры-схемы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4633201" y="5274766"/>
            <a:ext cx="690326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Технологические карты для лепки, карты Проппа для сочинения сказок — ребёнок действует самостоятельно, опираясь на визуальную подсказку.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930374"/>
            <a:ext cx="1919239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481C9E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774879" y="987028"/>
            <a:ext cx="2302016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481C9E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РАБОТАЮЩИЙ ПРИЁМ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293118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Азбука темы и соцопросы</a:t>
            </a:r>
            <a:endParaRPr lang="en-US" sz="37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167235"/>
            <a:ext cx="3083344" cy="190569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1475" y="4309170"/>
            <a:ext cx="53162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«Азбука темы»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661475" y="4717852"/>
            <a:ext cx="531620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Визуальный ряд (картинки, предметы) по изучаемой теме, который «говорит» с ребёнком и расширяет пассивный словарь.</a:t>
            </a:r>
            <a:endParaRPr lang="en-US" sz="14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3915" y="2167235"/>
            <a:ext cx="3083443" cy="190569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13915" y="4309170"/>
            <a:ext cx="53163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«Социальный опрос»</a:t>
            </a:r>
            <a:endParaRPr lang="en-US" sz="1850" dirty="0"/>
          </a:p>
        </p:txBody>
      </p:sp>
      <p:sp>
        <p:nvSpPr>
          <p:cNvPr id="10" name="Text 6"/>
          <p:cNvSpPr/>
          <p:nvPr/>
        </p:nvSpPr>
        <p:spPr>
          <a:xfrm>
            <a:off x="6213915" y="4717852"/>
            <a:ext cx="5316305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Простой плакат с вопросом («Какая книга твоя любимая?») и стикерами для голосования. Дети учатся аргументировать выбор, а среда показывает разность мнений.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02618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Практический итог: как начать завтра?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2132707"/>
            <a:ext cx="189007" cy="18901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61475" y="2367161"/>
            <a:ext cx="5339820" cy="25400"/>
          </a:xfrm>
          <a:prstGeom prst="rect">
            <a:avLst/>
          </a:prstGeom>
          <a:solidFill>
            <a:srgbClr val="581CA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661475" y="2512417"/>
            <a:ext cx="533982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Проведите аудит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661475" y="2921099"/>
            <a:ext cx="533982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Уберите «мёртвые зоны» — то, к чему дети не прикасаются.</a:t>
            </a:r>
            <a:endParaRPr lang="en-US" sz="14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90301" y="2132707"/>
            <a:ext cx="189007" cy="189012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6190301" y="2367161"/>
            <a:ext cx="5339919" cy="25400"/>
          </a:xfrm>
          <a:prstGeom prst="rect">
            <a:avLst/>
          </a:prstGeom>
          <a:solidFill>
            <a:srgbClr val="581CA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5"/>
          <p:cNvSpPr/>
          <p:nvPr/>
        </p:nvSpPr>
        <p:spPr>
          <a:xfrm>
            <a:off x="6190301" y="2512417"/>
            <a:ext cx="533991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Спросите детей</a:t>
            </a:r>
            <a:endParaRPr lang="en-US" sz="1850" dirty="0"/>
          </a:p>
        </p:txBody>
      </p:sp>
      <p:sp>
        <p:nvSpPr>
          <p:cNvPr id="10" name="Text 6"/>
          <p:cNvSpPr/>
          <p:nvPr/>
        </p:nvSpPr>
        <p:spPr>
          <a:xfrm>
            <a:off x="6190301" y="2921099"/>
            <a:ext cx="533991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«Что бы вы хотели разместить на стене?» — и действуйте вместе с ними.</a:t>
            </a:r>
            <a:endParaRPr lang="en-US" sz="14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1475" y="3880247"/>
            <a:ext cx="189007" cy="189012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661475" y="4133552"/>
            <a:ext cx="5339820" cy="25400"/>
          </a:xfrm>
          <a:prstGeom prst="rect">
            <a:avLst/>
          </a:prstGeom>
          <a:solidFill>
            <a:srgbClr val="581CA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Text 8"/>
          <p:cNvSpPr/>
          <p:nvPr/>
        </p:nvSpPr>
        <p:spPr>
          <a:xfrm>
            <a:off x="661475" y="4297759"/>
            <a:ext cx="533982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Смените крепления</a:t>
            </a:r>
            <a:endParaRPr lang="en-US" sz="1850" dirty="0"/>
          </a:p>
        </p:txBody>
      </p:sp>
      <p:sp>
        <p:nvSpPr>
          <p:cNvPr id="14" name="Text 9"/>
          <p:cNvSpPr/>
          <p:nvPr/>
        </p:nvSpPr>
        <p:spPr>
          <a:xfrm>
            <a:off x="661475" y="4706441"/>
            <a:ext cx="5339820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Используйте дверцы шкафчиков и кармашки для размещения информации — это мобильные и доступные поверхности.</a:t>
            </a:r>
            <a:endParaRPr lang="en-US" sz="145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90301" y="3880247"/>
            <a:ext cx="189007" cy="189012"/>
          </a:xfrm>
          <a:prstGeom prst="rect">
            <a:avLst/>
          </a:prstGeom>
        </p:spPr>
      </p:pic>
      <p:sp>
        <p:nvSpPr>
          <p:cNvPr id="16" name="Shape 10"/>
          <p:cNvSpPr/>
          <p:nvPr/>
        </p:nvSpPr>
        <p:spPr>
          <a:xfrm>
            <a:off x="6190301" y="4152503"/>
            <a:ext cx="5339919" cy="25400"/>
          </a:xfrm>
          <a:prstGeom prst="rect">
            <a:avLst/>
          </a:prstGeom>
          <a:solidFill>
            <a:srgbClr val="581CA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" name="Text 11"/>
          <p:cNvSpPr/>
          <p:nvPr/>
        </p:nvSpPr>
        <p:spPr>
          <a:xfrm>
            <a:off x="6190301" y="4297759"/>
            <a:ext cx="533991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Говорите правильно</a:t>
            </a:r>
            <a:endParaRPr lang="en-US" sz="1850" dirty="0"/>
          </a:p>
        </p:txBody>
      </p:sp>
      <p:sp>
        <p:nvSpPr>
          <p:cNvPr id="18" name="Text 12"/>
          <p:cNvSpPr/>
          <p:nvPr/>
        </p:nvSpPr>
        <p:spPr>
          <a:xfrm>
            <a:off x="6190301" y="4706441"/>
            <a:ext cx="533991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Контролируйте свою речь. Вы — главный образец для ребёнка.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59594"/>
            <a:ext cx="10868745" cy="4799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Ключевые выводы: диалог, а не монолог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61475" y="1289050"/>
            <a:ext cx="10868745" cy="4452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Наши предыдущие ошибки (статичность, </a:t>
            </a:r>
            <a:r>
              <a:rPr lang="ru-RU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страх испортить стены</a:t>
            </a: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, авторитарность) мешают созданию по-настоящему "говорящей среды". Теперь мы переходим к активным приёмам.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661475" y="1874639"/>
            <a:ext cx="5371966" cy="1922264"/>
          </a:xfrm>
          <a:prstGeom prst="roundRect">
            <a:avLst>
              <a:gd name="adj" fmla="val 3356"/>
            </a:avLst>
          </a:prstGeom>
          <a:solidFill>
            <a:srgbClr val="31136C"/>
          </a:solidFill>
          <a:ln w="635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821312" y="2034480"/>
            <a:ext cx="5052291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Устраняем проблемы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21312" y="2349202"/>
            <a:ext cx="5052291" cy="10215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43840" indent="-243840" algn="l">
              <a:lnSpc>
                <a:spcPct val="121000"/>
              </a:lnSpc>
              <a:buSzPct val="100000"/>
              <a:buChar char="•"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Среда для взрослых</a:t>
            </a:r>
            <a:endParaRPr lang="en-US" sz="1200" dirty="0"/>
          </a:p>
          <a:p>
            <a:pPr marL="243840" indent="-243840" algn="l">
              <a:lnSpc>
                <a:spcPct val="121000"/>
              </a:lnSpc>
              <a:buSzPct val="100000"/>
              <a:buChar char="•"/>
            </a:pPr>
            <a:r>
              <a:rPr lang="ru-RU" sz="1200" dirty="0">
                <a:solidFill>
                  <a:srgbClr val="DCD7E5"/>
                </a:solidFill>
                <a:cs typeface="Heebo Light" pitchFamily="34" charset="-120"/>
              </a:rPr>
              <a:t>Боязнь за стены</a:t>
            </a:r>
            <a:endParaRPr lang="en-US" sz="1200" dirty="0"/>
          </a:p>
          <a:p>
            <a:pPr marL="243840" indent="-243840" algn="l">
              <a:lnSpc>
                <a:spcPct val="121000"/>
              </a:lnSpc>
              <a:buSzPct val="100000"/>
              <a:buChar char="•"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Мёртвые стенды</a:t>
            </a:r>
            <a:endParaRPr lang="en-US" sz="1200" dirty="0"/>
          </a:p>
          <a:p>
            <a:pPr marL="243840" indent="-243840" algn="l">
              <a:lnSpc>
                <a:spcPct val="121000"/>
              </a:lnSpc>
              <a:buSzPct val="100000"/>
              <a:buChar char="•"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Резкая коррекция ошибок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158155" y="1874639"/>
            <a:ext cx="5372065" cy="1922264"/>
          </a:xfrm>
          <a:prstGeom prst="roundRect">
            <a:avLst>
              <a:gd name="adj" fmla="val 3356"/>
            </a:avLst>
          </a:prstGeom>
          <a:solidFill>
            <a:srgbClr val="31136C"/>
          </a:solidFill>
          <a:ln w="635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6317993" y="2034480"/>
            <a:ext cx="5052390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Внедряем приёмы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317993" y="2349202"/>
            <a:ext cx="5052390" cy="12878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43840" indent="-243840" algn="l">
              <a:lnSpc>
                <a:spcPct val="121000"/>
              </a:lnSpc>
              <a:buSzPct val="100000"/>
              <a:buChar char="•"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«Голос ребёнка»</a:t>
            </a:r>
            <a:endParaRPr lang="en-US" sz="1200" dirty="0"/>
          </a:p>
          <a:p>
            <a:pPr marL="243840" indent="-243840" algn="l">
              <a:lnSpc>
                <a:spcPct val="121000"/>
              </a:lnSpc>
              <a:buSzPct val="100000"/>
              <a:buChar char="•"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«Возьми с собой»</a:t>
            </a:r>
            <a:endParaRPr lang="en-US" sz="1200" dirty="0"/>
          </a:p>
          <a:p>
            <a:pPr marL="243840" indent="-243840" algn="l">
              <a:lnSpc>
                <a:spcPct val="121000"/>
              </a:lnSpc>
              <a:buSzPct val="100000"/>
              <a:buChar char="•"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Мягкая коррекция</a:t>
            </a:r>
            <a:endParaRPr lang="en-US" sz="1200" dirty="0"/>
          </a:p>
          <a:p>
            <a:pPr marL="243840" indent="-243840" algn="l">
              <a:lnSpc>
                <a:spcPct val="121000"/>
              </a:lnSpc>
              <a:buSzPct val="100000"/>
              <a:buChar char="•"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Автодидактичность</a:t>
            </a:r>
            <a:endParaRPr lang="en-US" sz="1200" dirty="0"/>
          </a:p>
          <a:p>
            <a:pPr marL="243840" indent="-243840" algn="l">
              <a:lnSpc>
                <a:spcPct val="121000"/>
              </a:lnSpc>
              <a:buSzPct val="100000"/>
              <a:buChar char="•"/>
            </a:pPr>
            <a:r>
              <a:rPr lang="en-US" sz="12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«Азбука темы»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91756" y="4124325"/>
            <a:ext cx="10638464" cy="19868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1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Главный принцип: Это среда, которая говорит ребёнку: «Ты уже молодец! Ты справишься!</a:t>
            </a:r>
            <a:endParaRPr lang="en-US" sz="4150" dirty="0"/>
          </a:p>
        </p:txBody>
      </p:sp>
      <p:sp>
        <p:nvSpPr>
          <p:cNvPr id="11" name="Shape 9"/>
          <p:cNvSpPr/>
          <p:nvPr/>
        </p:nvSpPr>
        <p:spPr>
          <a:xfrm>
            <a:off x="661475" y="3937198"/>
            <a:ext cx="19050" cy="2361109"/>
          </a:xfrm>
          <a:prstGeom prst="roundRect">
            <a:avLst>
              <a:gd name="adj" fmla="val 49999"/>
            </a:avLst>
          </a:prstGeom>
          <a:solidFill>
            <a:srgbClr val="481C9E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656953"/>
            <a:ext cx="10868745" cy="3544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1150" dirty="0">
                <a:solidFill>
                  <a:srgbClr val="6F4D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Спасибо за внимание!</a:t>
            </a:r>
            <a:endParaRPr lang="en-US" sz="1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835</Words>
  <Application>Microsoft Office PowerPoint</Application>
  <PresentationFormat>Широкоэкранный</PresentationFormat>
  <Paragraphs>111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Montserrat</vt:lpstr>
      <vt:lpstr>Heebo Bold</vt:lpstr>
      <vt:lpstr>Heebo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User</cp:lastModifiedBy>
  <cp:revision>3</cp:revision>
  <dcterms:created xsi:type="dcterms:W3CDTF">2026-09-10T08:28:52Z</dcterms:created>
  <dcterms:modified xsi:type="dcterms:W3CDTF">2026-09-10T13:49:20Z</dcterms:modified>
</cp:coreProperties>
</file>